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4"/>
  </p:notesMasterIdLst>
  <p:sldIdLst>
    <p:sldId id="256" r:id="rId2"/>
    <p:sldId id="440" r:id="rId3"/>
    <p:sldId id="461" r:id="rId4"/>
    <p:sldId id="451" r:id="rId5"/>
    <p:sldId id="452" r:id="rId6"/>
    <p:sldId id="453" r:id="rId7"/>
    <p:sldId id="458" r:id="rId8"/>
    <p:sldId id="495" r:id="rId9"/>
    <p:sldId id="460" r:id="rId10"/>
    <p:sldId id="416" r:id="rId11"/>
    <p:sldId id="479" r:id="rId12"/>
    <p:sldId id="418" r:id="rId13"/>
    <p:sldId id="482" r:id="rId14"/>
    <p:sldId id="485" r:id="rId15"/>
    <p:sldId id="432" r:id="rId16"/>
    <p:sldId id="488" r:id="rId17"/>
    <p:sldId id="490" r:id="rId18"/>
    <p:sldId id="491" r:id="rId19"/>
    <p:sldId id="497" r:id="rId20"/>
    <p:sldId id="492" r:id="rId21"/>
    <p:sldId id="493" r:id="rId22"/>
    <p:sldId id="494" r:id="rId23"/>
    <p:sldId id="455" r:id="rId24"/>
    <p:sldId id="450" r:id="rId25"/>
    <p:sldId id="475" r:id="rId26"/>
    <p:sldId id="470" r:id="rId27"/>
    <p:sldId id="471" r:id="rId28"/>
    <p:sldId id="472" r:id="rId29"/>
    <p:sldId id="473" r:id="rId30"/>
    <p:sldId id="474" r:id="rId31"/>
    <p:sldId id="498" r:id="rId32"/>
    <p:sldId id="354" r:id="rId33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8" autoAdjust="0"/>
    <p:restoredTop sz="93489" autoAdjust="0"/>
  </p:normalViewPr>
  <p:slideViewPr>
    <p:cSldViewPr>
      <p:cViewPr>
        <p:scale>
          <a:sx n="100" d="100"/>
          <a:sy n="100" d="100"/>
        </p:scale>
        <p:origin x="-21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Fernando\Mis%20documentos\DTC2010\1.TE4113.Calidad.de.la.Energia.Electrica\ProyectoFinal\Corrida%20para%20Report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707174103237201"/>
          <c:y val="0.18373022763789701"/>
          <c:w val="0.78921295152007342"/>
          <c:h val="0.7648693152899616"/>
        </c:manualLayout>
      </c:layout>
      <c:lineChart>
        <c:grouping val="standard"/>
        <c:ser>
          <c:idx val="0"/>
          <c:order val="0"/>
          <c:tx>
            <c:strRef>
              <c:f>Sheet1!$N$1410</c:f>
              <c:strCache>
                <c:ptCount val="1"/>
                <c:pt idx="0">
                  <c:v>Arc Voltage (V)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val>
            <c:numRef>
              <c:f>Sheet1!$N$1411:$N$1665</c:f>
              <c:numCache>
                <c:formatCode>General</c:formatCode>
                <c:ptCount val="255"/>
                <c:pt idx="0">
                  <c:v>55.971744371601844</c:v>
                </c:pt>
                <c:pt idx="1">
                  <c:v>105.2641580881176</c:v>
                </c:pt>
                <c:pt idx="2">
                  <c:v>118.21694010589177</c:v>
                </c:pt>
                <c:pt idx="3">
                  <c:v>150.21776459526794</c:v>
                </c:pt>
                <c:pt idx="4">
                  <c:v>157.85451783208666</c:v>
                </c:pt>
                <c:pt idx="5">
                  <c:v>179.11014767455111</c:v>
                </c:pt>
                <c:pt idx="6">
                  <c:v>186.97317508134452</c:v>
                </c:pt>
                <c:pt idx="7">
                  <c:v>192.60174505959182</c:v>
                </c:pt>
                <c:pt idx="8">
                  <c:v>197.2686498154259</c:v>
                </c:pt>
                <c:pt idx="9">
                  <c:v>195.91100479554322</c:v>
                </c:pt>
                <c:pt idx="10">
                  <c:v>193.93110580822261</c:v>
                </c:pt>
                <c:pt idx="11">
                  <c:v>191.34309498907979</c:v>
                </c:pt>
                <c:pt idx="12">
                  <c:v>187.92069816813688</c:v>
                </c:pt>
                <c:pt idx="13">
                  <c:v>184.6255805678062</c:v>
                </c:pt>
                <c:pt idx="14">
                  <c:v>181.54259500183412</c:v>
                </c:pt>
                <c:pt idx="15">
                  <c:v>178.68588360583999</c:v>
                </c:pt>
                <c:pt idx="16">
                  <c:v>176.11201492232155</c:v>
                </c:pt>
                <c:pt idx="17">
                  <c:v>173.80684681565666</c:v>
                </c:pt>
                <c:pt idx="18">
                  <c:v>171.75623715021456</c:v>
                </c:pt>
                <c:pt idx="19">
                  <c:v>169.9319016547511</c:v>
                </c:pt>
                <c:pt idx="20">
                  <c:v>168.3196981936444</c:v>
                </c:pt>
                <c:pt idx="21">
                  <c:v>166.86305822439991</c:v>
                </c:pt>
                <c:pt idx="22">
                  <c:v>165.57612388264201</c:v>
                </c:pt>
                <c:pt idx="23">
                  <c:v>164.41646876149605</c:v>
                </c:pt>
                <c:pt idx="24">
                  <c:v>163.36995072533995</c:v>
                </c:pt>
                <c:pt idx="25">
                  <c:v>162.42242763855154</c:v>
                </c:pt>
                <c:pt idx="26">
                  <c:v>161.55975736550238</c:v>
                </c:pt>
                <c:pt idx="27">
                  <c:v>160.78193990619721</c:v>
                </c:pt>
                <c:pt idx="28">
                  <c:v>160.07483312501012</c:v>
                </c:pt>
                <c:pt idx="29">
                  <c:v>159.41015275069529</c:v>
                </c:pt>
                <c:pt idx="30">
                  <c:v>158.81618305449859</c:v>
                </c:pt>
                <c:pt idx="31">
                  <c:v>158.25049762954936</c:v>
                </c:pt>
                <c:pt idx="32">
                  <c:v>157.74138074709504</c:v>
                </c:pt>
                <c:pt idx="33">
                  <c:v>157.26054813588792</c:v>
                </c:pt>
                <c:pt idx="34">
                  <c:v>156.80799979592879</c:v>
                </c:pt>
                <c:pt idx="35">
                  <c:v>156.38373572721682</c:v>
                </c:pt>
                <c:pt idx="36">
                  <c:v>155.98775592975068</c:v>
                </c:pt>
                <c:pt idx="37">
                  <c:v>155.6200604035354</c:v>
                </c:pt>
                <c:pt idx="38">
                  <c:v>155.26650701294213</c:v>
                </c:pt>
                <c:pt idx="39">
                  <c:v>154.92709575797261</c:v>
                </c:pt>
                <c:pt idx="40">
                  <c:v>154.61596877424824</c:v>
                </c:pt>
                <c:pt idx="41">
                  <c:v>154.31898392615062</c:v>
                </c:pt>
                <c:pt idx="42">
                  <c:v>154.02199907805507</c:v>
                </c:pt>
                <c:pt idx="43">
                  <c:v>153.75329850120278</c:v>
                </c:pt>
                <c:pt idx="44">
                  <c:v>153.4845979243506</c:v>
                </c:pt>
                <c:pt idx="45">
                  <c:v>153.23003948312484</c:v>
                </c:pt>
                <c:pt idx="46">
                  <c:v>152.98962317752145</c:v>
                </c:pt>
                <c:pt idx="47">
                  <c:v>152.76334900754173</c:v>
                </c:pt>
                <c:pt idx="48">
                  <c:v>152.53707483756205</c:v>
                </c:pt>
                <c:pt idx="49">
                  <c:v>152.31080066758236</c:v>
                </c:pt>
                <c:pt idx="50">
                  <c:v>152.09866863322637</c:v>
                </c:pt>
                <c:pt idx="51">
                  <c:v>151.88653659887044</c:v>
                </c:pt>
                <c:pt idx="52">
                  <c:v>151.6885467001382</c:v>
                </c:pt>
                <c:pt idx="53">
                  <c:v>151.49055680140597</c:v>
                </c:pt>
                <c:pt idx="54">
                  <c:v>151.30670903829744</c:v>
                </c:pt>
                <c:pt idx="55">
                  <c:v>151.10871913956518</c:v>
                </c:pt>
                <c:pt idx="56">
                  <c:v>150.92487137645671</c:v>
                </c:pt>
                <c:pt idx="57">
                  <c:v>150.75516574897054</c:v>
                </c:pt>
                <c:pt idx="58">
                  <c:v>150.57131798586485</c:v>
                </c:pt>
                <c:pt idx="59">
                  <c:v>150.40161235837866</c:v>
                </c:pt>
                <c:pt idx="60">
                  <c:v>150.23190673089391</c:v>
                </c:pt>
                <c:pt idx="61">
                  <c:v>150.06220110341027</c:v>
                </c:pt>
                <c:pt idx="62">
                  <c:v>149.89249547592652</c:v>
                </c:pt>
                <c:pt idx="63">
                  <c:v>149.7369319840634</c:v>
                </c:pt>
                <c:pt idx="64">
                  <c:v>149.56722635658087</c:v>
                </c:pt>
                <c:pt idx="65">
                  <c:v>149.41166286471591</c:v>
                </c:pt>
                <c:pt idx="66">
                  <c:v>149.24195723723273</c:v>
                </c:pt>
                <c:pt idx="67">
                  <c:v>149.08639374537168</c:v>
                </c:pt>
                <c:pt idx="68">
                  <c:v>148.93083025351066</c:v>
                </c:pt>
                <c:pt idx="69">
                  <c:v>148.76112462602578</c:v>
                </c:pt>
                <c:pt idx="70">
                  <c:v>148.60556113416158</c:v>
                </c:pt>
                <c:pt idx="71">
                  <c:v>148.4499976423038</c:v>
                </c:pt>
                <c:pt idx="72">
                  <c:v>148.29443415044275</c:v>
                </c:pt>
                <c:pt idx="73">
                  <c:v>148.12472852295798</c:v>
                </c:pt>
                <c:pt idx="74">
                  <c:v>147.96916503109554</c:v>
                </c:pt>
                <c:pt idx="75">
                  <c:v>147.81360153923578</c:v>
                </c:pt>
                <c:pt idx="76">
                  <c:v>147.6438959117491</c:v>
                </c:pt>
                <c:pt idx="77">
                  <c:v>147.48833241989206</c:v>
                </c:pt>
                <c:pt idx="78">
                  <c:v>147.31862679240541</c:v>
                </c:pt>
                <c:pt idx="79">
                  <c:v>147.14892116492055</c:v>
                </c:pt>
                <c:pt idx="80">
                  <c:v>146.97921553743581</c:v>
                </c:pt>
                <c:pt idx="81">
                  <c:v>146.80950990995098</c:v>
                </c:pt>
                <c:pt idx="82">
                  <c:v>146.63980428246612</c:v>
                </c:pt>
                <c:pt idx="83">
                  <c:v>146.45595651935773</c:v>
                </c:pt>
                <c:pt idx="84">
                  <c:v>146.28625089187125</c:v>
                </c:pt>
                <c:pt idx="85">
                  <c:v>146.08826099314072</c:v>
                </c:pt>
                <c:pt idx="86">
                  <c:v>145.90441323003222</c:v>
                </c:pt>
                <c:pt idx="87">
                  <c:v>145.70642333130002</c:v>
                </c:pt>
                <c:pt idx="88">
                  <c:v>145.50843343256781</c:v>
                </c:pt>
                <c:pt idx="89">
                  <c:v>145.31044353383561</c:v>
                </c:pt>
                <c:pt idx="90">
                  <c:v>145.09831149948027</c:v>
                </c:pt>
                <c:pt idx="91">
                  <c:v>144.87203732950007</c:v>
                </c:pt>
                <c:pt idx="92">
                  <c:v>144.65990529514099</c:v>
                </c:pt>
                <c:pt idx="93">
                  <c:v>144.41948898954038</c:v>
                </c:pt>
                <c:pt idx="94">
                  <c:v>144.17907268393566</c:v>
                </c:pt>
                <c:pt idx="95">
                  <c:v>143.92451424270988</c:v>
                </c:pt>
                <c:pt idx="96">
                  <c:v>143.6558136658569</c:v>
                </c:pt>
                <c:pt idx="97">
                  <c:v>143.37297095338567</c:v>
                </c:pt>
                <c:pt idx="98">
                  <c:v>143.09012824091027</c:v>
                </c:pt>
                <c:pt idx="99">
                  <c:v>142.77900125718622</c:v>
                </c:pt>
                <c:pt idx="100">
                  <c:v>142.45373213784092</c:v>
                </c:pt>
                <c:pt idx="101">
                  <c:v>142.10017874724858</c:v>
                </c:pt>
                <c:pt idx="102">
                  <c:v>141.74662535665533</c:v>
                </c:pt>
                <c:pt idx="103">
                  <c:v>141.34923134563056</c:v>
                </c:pt>
                <c:pt idx="104">
                  <c:v>140.92920991760641</c:v>
                </c:pt>
                <c:pt idx="105">
                  <c:v>140.47807579120473</c:v>
                </c:pt>
                <c:pt idx="106">
                  <c:v>139.9915863257504</c:v>
                </c:pt>
                <c:pt idx="107">
                  <c:v>139.46267045342287</c:v>
                </c:pt>
                <c:pt idx="108">
                  <c:v>138.887085533537</c:v>
                </c:pt>
                <c:pt idx="109">
                  <c:v>138.25493207115477</c:v>
                </c:pt>
                <c:pt idx="110">
                  <c:v>137.55772478490618</c:v>
                </c:pt>
                <c:pt idx="111">
                  <c:v>136.78556417984686</c:v>
                </c:pt>
                <c:pt idx="112">
                  <c:v>135.92147969324054</c:v>
                </c:pt>
                <c:pt idx="113">
                  <c:v>134.94991497589018</c:v>
                </c:pt>
                <c:pt idx="114">
                  <c:v>133.84541418367684</c:v>
                </c:pt>
                <c:pt idx="115">
                  <c:v>132.57969304535064</c:v>
                </c:pt>
                <c:pt idx="116">
                  <c:v>131.11173936761105</c:v>
                </c:pt>
                <c:pt idx="117">
                  <c:v>129.38781303507687</c:v>
                </c:pt>
                <c:pt idx="118">
                  <c:v>127.33720336963655</c:v>
                </c:pt>
                <c:pt idx="119">
                  <c:v>124.85384435410865</c:v>
                </c:pt>
                <c:pt idx="120">
                  <c:v>121.78924356444622</c:v>
                </c:pt>
                <c:pt idx="121">
                  <c:v>117.91712683066866</c:v>
                </c:pt>
                <c:pt idx="122">
                  <c:v>112.88676918930825</c:v>
                </c:pt>
                <c:pt idx="123">
                  <c:v>106.12258572047705</c:v>
                </c:pt>
                <c:pt idx="124">
                  <c:v>96.637455357640619</c:v>
                </c:pt>
                <c:pt idx="125">
                  <c:v>82.632498449458737</c:v>
                </c:pt>
                <c:pt idx="126">
                  <c:v>60.907349704284194</c:v>
                </c:pt>
                <c:pt idx="127">
                  <c:v>24.799649029774589</c:v>
                </c:pt>
                <c:pt idx="128">
                  <c:v>-33.303315180324063</c:v>
                </c:pt>
                <c:pt idx="129">
                  <c:v>-99.509723102820459</c:v>
                </c:pt>
                <c:pt idx="130">
                  <c:v>-127.22830892533311</c:v>
                </c:pt>
                <c:pt idx="131">
                  <c:v>-141.8880467128958</c:v>
                </c:pt>
                <c:pt idx="132">
                  <c:v>-169.71976962039287</c:v>
                </c:pt>
                <c:pt idx="133">
                  <c:v>-181.68401635807299</c:v>
                </c:pt>
                <c:pt idx="134">
                  <c:v>-198.51315775030997</c:v>
                </c:pt>
                <c:pt idx="135">
                  <c:v>-204.49528111914955</c:v>
                </c:pt>
                <c:pt idx="136">
                  <c:v>-209.13390160373331</c:v>
                </c:pt>
                <c:pt idx="137">
                  <c:v>-211.07137418418438</c:v>
                </c:pt>
                <c:pt idx="138">
                  <c:v>-209.07733306123839</c:v>
                </c:pt>
                <c:pt idx="139">
                  <c:v>-206.54589078458972</c:v>
                </c:pt>
                <c:pt idx="140">
                  <c:v>-203.42047881174707</c:v>
                </c:pt>
                <c:pt idx="141">
                  <c:v>-199.94151344830792</c:v>
                </c:pt>
                <c:pt idx="142">
                  <c:v>-196.61811157673142</c:v>
                </c:pt>
                <c:pt idx="143">
                  <c:v>-193.53512601075806</c:v>
                </c:pt>
                <c:pt idx="144">
                  <c:v>-190.70669888601188</c:v>
                </c:pt>
                <c:pt idx="145">
                  <c:v>-188.16111447374033</c:v>
                </c:pt>
                <c:pt idx="146">
                  <c:v>-185.88423063832047</c:v>
                </c:pt>
                <c:pt idx="147">
                  <c:v>-183.86190524412598</c:v>
                </c:pt>
                <c:pt idx="148">
                  <c:v>-182.03756974866479</c:v>
                </c:pt>
                <c:pt idx="149">
                  <c:v>-180.41122415193581</c:v>
                </c:pt>
                <c:pt idx="150">
                  <c:v>-178.95458418269146</c:v>
                </c:pt>
                <c:pt idx="151">
                  <c:v>-177.63936556968432</c:v>
                </c:pt>
                <c:pt idx="152">
                  <c:v>-176.45142617729471</c:v>
                </c:pt>
                <c:pt idx="153">
                  <c:v>-175.36248173426381</c:v>
                </c:pt>
                <c:pt idx="154">
                  <c:v>-174.38667437622641</c:v>
                </c:pt>
                <c:pt idx="155">
                  <c:v>-173.48157769630672</c:v>
                </c:pt>
                <c:pt idx="156">
                  <c:v>-172.66133383013121</c:v>
                </c:pt>
                <c:pt idx="157">
                  <c:v>-171.89765850644974</c:v>
                </c:pt>
                <c:pt idx="158">
                  <c:v>-171.19055172526069</c:v>
                </c:pt>
                <c:pt idx="159">
                  <c:v>-170.52587135094782</c:v>
                </c:pt>
                <c:pt idx="160">
                  <c:v>-169.91775951912732</c:v>
                </c:pt>
                <c:pt idx="161">
                  <c:v>-169.35207409417674</c:v>
                </c:pt>
                <c:pt idx="162">
                  <c:v>-168.81467294047638</c:v>
                </c:pt>
                <c:pt idx="163">
                  <c:v>-168.30555605802206</c:v>
                </c:pt>
                <c:pt idx="164">
                  <c:v>-167.8247234468152</c:v>
                </c:pt>
                <c:pt idx="165">
                  <c:v>-167.3721751068544</c:v>
                </c:pt>
                <c:pt idx="166">
                  <c:v>-166.94791103814379</c:v>
                </c:pt>
                <c:pt idx="167">
                  <c:v>-166.53778910505568</c:v>
                </c:pt>
                <c:pt idx="168">
                  <c:v>-166.15595144321497</c:v>
                </c:pt>
                <c:pt idx="169">
                  <c:v>-165.78825591699794</c:v>
                </c:pt>
                <c:pt idx="170">
                  <c:v>-165.42056039078093</c:v>
                </c:pt>
                <c:pt idx="171">
                  <c:v>-165.08114913581144</c:v>
                </c:pt>
                <c:pt idx="172">
                  <c:v>-164.7558800164656</c:v>
                </c:pt>
                <c:pt idx="173">
                  <c:v>-164.44475303274129</c:v>
                </c:pt>
                <c:pt idx="174">
                  <c:v>-164.13362604902142</c:v>
                </c:pt>
                <c:pt idx="175">
                  <c:v>-163.85078333654678</c:v>
                </c:pt>
                <c:pt idx="176">
                  <c:v>-163.55379848844845</c:v>
                </c:pt>
                <c:pt idx="177">
                  <c:v>-163.28509791159757</c:v>
                </c:pt>
                <c:pt idx="178">
                  <c:v>-163.01639733474659</c:v>
                </c:pt>
                <c:pt idx="179">
                  <c:v>-162.7476967578958</c:v>
                </c:pt>
                <c:pt idx="180">
                  <c:v>-162.49313831667064</c:v>
                </c:pt>
                <c:pt idx="181">
                  <c:v>-162.2527220110652</c:v>
                </c:pt>
                <c:pt idx="182">
                  <c:v>-162.01230570546178</c:v>
                </c:pt>
                <c:pt idx="183">
                  <c:v>-161.77188939985598</c:v>
                </c:pt>
                <c:pt idx="184">
                  <c:v>-161.54561522987493</c:v>
                </c:pt>
                <c:pt idx="185">
                  <c:v>-161.30519892427523</c:v>
                </c:pt>
                <c:pt idx="186">
                  <c:v>-161.09306688991927</c:v>
                </c:pt>
                <c:pt idx="187">
                  <c:v>-160.86679271993961</c:v>
                </c:pt>
                <c:pt idx="188">
                  <c:v>-160.65466068558359</c:v>
                </c:pt>
                <c:pt idx="189">
                  <c:v>-160.44252865122766</c:v>
                </c:pt>
                <c:pt idx="190">
                  <c:v>-160.23039661687162</c:v>
                </c:pt>
                <c:pt idx="191">
                  <c:v>-160.01826458251571</c:v>
                </c:pt>
                <c:pt idx="192">
                  <c:v>-159.82027468378467</c:v>
                </c:pt>
                <c:pt idx="193">
                  <c:v>-159.62228478505125</c:v>
                </c:pt>
                <c:pt idx="194">
                  <c:v>-159.41015275069529</c:v>
                </c:pt>
                <c:pt idx="195">
                  <c:v>-159.21216285196306</c:v>
                </c:pt>
                <c:pt idx="196">
                  <c:v>-159.01417295323083</c:v>
                </c:pt>
                <c:pt idx="197">
                  <c:v>-158.83032519012232</c:v>
                </c:pt>
                <c:pt idx="198">
                  <c:v>-158.63233529138998</c:v>
                </c:pt>
                <c:pt idx="199">
                  <c:v>-158.43434539265786</c:v>
                </c:pt>
                <c:pt idx="200">
                  <c:v>-158.23635549392552</c:v>
                </c:pt>
                <c:pt idx="201">
                  <c:v>-158.05250773081713</c:v>
                </c:pt>
                <c:pt idx="202">
                  <c:v>-157.85451783208666</c:v>
                </c:pt>
                <c:pt idx="203">
                  <c:v>-157.65652793335258</c:v>
                </c:pt>
                <c:pt idx="204">
                  <c:v>-157.45853803462188</c:v>
                </c:pt>
                <c:pt idx="205">
                  <c:v>-157.26054813588792</c:v>
                </c:pt>
                <c:pt idx="206">
                  <c:v>-157.07670037277967</c:v>
                </c:pt>
                <c:pt idx="207">
                  <c:v>-156.87871047404738</c:v>
                </c:pt>
                <c:pt idx="208">
                  <c:v>-156.66657843969148</c:v>
                </c:pt>
                <c:pt idx="209">
                  <c:v>-156.46858854095927</c:v>
                </c:pt>
                <c:pt idx="210">
                  <c:v>-156.27059864222699</c:v>
                </c:pt>
                <c:pt idx="211">
                  <c:v>-156.05846660787245</c:v>
                </c:pt>
                <c:pt idx="212">
                  <c:v>-155.84633457351509</c:v>
                </c:pt>
                <c:pt idx="213">
                  <c:v>-155.63420253915655</c:v>
                </c:pt>
                <c:pt idx="214">
                  <c:v>-155.42207050480317</c:v>
                </c:pt>
                <c:pt idx="215">
                  <c:v>-155.19579633482346</c:v>
                </c:pt>
                <c:pt idx="216">
                  <c:v>-154.96952216484053</c:v>
                </c:pt>
                <c:pt idx="217">
                  <c:v>-154.7432479948624</c:v>
                </c:pt>
                <c:pt idx="218">
                  <c:v>-154.50283168926063</c:v>
                </c:pt>
                <c:pt idx="219">
                  <c:v>-154.26241538365721</c:v>
                </c:pt>
                <c:pt idx="220">
                  <c:v>-154.00785694243189</c:v>
                </c:pt>
                <c:pt idx="221">
                  <c:v>-153.75329850120278</c:v>
                </c:pt>
                <c:pt idx="222">
                  <c:v>-153.4845979243506</c:v>
                </c:pt>
                <c:pt idx="223">
                  <c:v>-153.20175521187446</c:v>
                </c:pt>
                <c:pt idx="224">
                  <c:v>-152.90477036377905</c:v>
                </c:pt>
                <c:pt idx="225">
                  <c:v>-152.60778551568069</c:v>
                </c:pt>
                <c:pt idx="226">
                  <c:v>-152.28251639633501</c:v>
                </c:pt>
                <c:pt idx="227">
                  <c:v>-151.95724727699144</c:v>
                </c:pt>
                <c:pt idx="228">
                  <c:v>-151.60369388639575</c:v>
                </c:pt>
                <c:pt idx="229">
                  <c:v>-151.23599836017812</c:v>
                </c:pt>
                <c:pt idx="230">
                  <c:v>-150.84001856271487</c:v>
                </c:pt>
                <c:pt idx="231">
                  <c:v>-150.41575449399971</c:v>
                </c:pt>
                <c:pt idx="232">
                  <c:v>-149.97734828966767</c:v>
                </c:pt>
                <c:pt idx="233">
                  <c:v>-149.49651567845982</c:v>
                </c:pt>
                <c:pt idx="234">
                  <c:v>-148.97325666038046</c:v>
                </c:pt>
                <c:pt idx="235">
                  <c:v>-148.40757123543258</c:v>
                </c:pt>
                <c:pt idx="236">
                  <c:v>-147.79945940361219</c:v>
                </c:pt>
                <c:pt idx="237">
                  <c:v>-147.13477902929552</c:v>
                </c:pt>
                <c:pt idx="238">
                  <c:v>-146.39938797686278</c:v>
                </c:pt>
                <c:pt idx="239">
                  <c:v>-145.5791441106864</c:v>
                </c:pt>
                <c:pt idx="240">
                  <c:v>-144.67404743076762</c:v>
                </c:pt>
                <c:pt idx="241">
                  <c:v>-143.64167153023519</c:v>
                </c:pt>
                <c:pt idx="242">
                  <c:v>-142.48201640909184</c:v>
                </c:pt>
                <c:pt idx="243">
                  <c:v>-141.13568509770863</c:v>
                </c:pt>
                <c:pt idx="244">
                  <c:v>-139.57863596553739</c:v>
                </c:pt>
                <c:pt idx="245">
                  <c:v>-137.74581518870016</c:v>
                </c:pt>
                <c:pt idx="246">
                  <c:v>-135.55519838058757</c:v>
                </c:pt>
                <c:pt idx="247">
                  <c:v>-132.89223424263949</c:v>
                </c:pt>
                <c:pt idx="248">
                  <c:v>-129.58438872024658</c:v>
                </c:pt>
                <c:pt idx="249">
                  <c:v>-125.37568915862303</c:v>
                </c:pt>
                <c:pt idx="250">
                  <c:v>-119.85459941111982</c:v>
                </c:pt>
                <c:pt idx="251">
                  <c:v>-112.3437111813563</c:v>
                </c:pt>
                <c:pt idx="252">
                  <c:v>-101.65367086337807</c:v>
                </c:pt>
                <c:pt idx="253">
                  <c:v>-85.579719513444473</c:v>
                </c:pt>
                <c:pt idx="254">
                  <c:v>-59.917400210622944</c:v>
                </c:pt>
              </c:numCache>
            </c:numRef>
          </c:val>
        </c:ser>
        <c:marker val="1"/>
        <c:axId val="41755776"/>
        <c:axId val="41757312"/>
      </c:lineChart>
      <c:lineChart>
        <c:grouping val="standard"/>
        <c:ser>
          <c:idx val="1"/>
          <c:order val="1"/>
          <c:tx>
            <c:strRef>
              <c:f>Sheet1!$O$1410</c:f>
              <c:strCache>
                <c:ptCount val="1"/>
                <c:pt idx="0">
                  <c:v>Arc Current (kA)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val>
            <c:numRef>
              <c:f>Sheet1!$O$1411:$O$1665</c:f>
              <c:numCache>
                <c:formatCode>General</c:formatCode>
                <c:ptCount val="255"/>
                <c:pt idx="0">
                  <c:v>0.37387000000000403</c:v>
                </c:pt>
                <c:pt idx="1">
                  <c:v>0.73460000000000703</c:v>
                </c:pt>
                <c:pt idx="2">
                  <c:v>0.99696000000000007</c:v>
                </c:pt>
                <c:pt idx="3">
                  <c:v>1.1605000000000001</c:v>
                </c:pt>
                <c:pt idx="4">
                  <c:v>1.4107999999999852</c:v>
                </c:pt>
                <c:pt idx="5">
                  <c:v>1.7469999999999939</c:v>
                </c:pt>
                <c:pt idx="6">
                  <c:v>2.2199</c:v>
                </c:pt>
                <c:pt idx="7">
                  <c:v>2.9001000000000001</c:v>
                </c:pt>
                <c:pt idx="8">
                  <c:v>3.7765</c:v>
                </c:pt>
                <c:pt idx="9">
                  <c:v>4.8674999999999855</c:v>
                </c:pt>
                <c:pt idx="10">
                  <c:v>6.1788999999999996</c:v>
                </c:pt>
                <c:pt idx="11">
                  <c:v>7.6831000000000005</c:v>
                </c:pt>
                <c:pt idx="12">
                  <c:v>9.3582000000000001</c:v>
                </c:pt>
                <c:pt idx="13">
                  <c:v>11.179</c:v>
                </c:pt>
                <c:pt idx="14">
                  <c:v>13.119</c:v>
                </c:pt>
                <c:pt idx="15">
                  <c:v>15.152000000000006</c:v>
                </c:pt>
                <c:pt idx="16">
                  <c:v>17.257000000000001</c:v>
                </c:pt>
                <c:pt idx="17">
                  <c:v>19.416</c:v>
                </c:pt>
                <c:pt idx="18">
                  <c:v>21.611000000000203</c:v>
                </c:pt>
                <c:pt idx="19">
                  <c:v>23.831000000000031</c:v>
                </c:pt>
                <c:pt idx="20">
                  <c:v>26.062999999999889</c:v>
                </c:pt>
                <c:pt idx="21">
                  <c:v>28.297000000000001</c:v>
                </c:pt>
                <c:pt idx="22">
                  <c:v>30.527999999999999</c:v>
                </c:pt>
                <c:pt idx="23">
                  <c:v>32.747</c:v>
                </c:pt>
                <c:pt idx="24">
                  <c:v>34.949999999999996</c:v>
                </c:pt>
                <c:pt idx="25">
                  <c:v>37.131</c:v>
                </c:pt>
                <c:pt idx="26">
                  <c:v>39.288000000000011</c:v>
                </c:pt>
                <c:pt idx="27">
                  <c:v>41.416000000000004</c:v>
                </c:pt>
                <c:pt idx="28">
                  <c:v>43.513000000000005</c:v>
                </c:pt>
                <c:pt idx="29">
                  <c:v>45.576000000000001</c:v>
                </c:pt>
                <c:pt idx="30">
                  <c:v>47.604000000000006</c:v>
                </c:pt>
                <c:pt idx="31">
                  <c:v>49.594000000000001</c:v>
                </c:pt>
                <c:pt idx="32">
                  <c:v>51.545000000000002</c:v>
                </c:pt>
                <c:pt idx="33">
                  <c:v>53.453999999999994</c:v>
                </c:pt>
                <c:pt idx="34">
                  <c:v>55.322000000000003</c:v>
                </c:pt>
                <c:pt idx="35">
                  <c:v>57.145000000000003</c:v>
                </c:pt>
                <c:pt idx="36">
                  <c:v>58.925000000000011</c:v>
                </c:pt>
                <c:pt idx="37">
                  <c:v>60.658000000000001</c:v>
                </c:pt>
                <c:pt idx="38">
                  <c:v>62.343999999999994</c:v>
                </c:pt>
                <c:pt idx="39">
                  <c:v>63.983000000000004</c:v>
                </c:pt>
                <c:pt idx="40">
                  <c:v>65.572999999999979</c:v>
                </c:pt>
                <c:pt idx="41">
                  <c:v>67.113</c:v>
                </c:pt>
                <c:pt idx="42">
                  <c:v>68.60299999999998</c:v>
                </c:pt>
                <c:pt idx="43">
                  <c:v>70.042000000000002</c:v>
                </c:pt>
                <c:pt idx="44">
                  <c:v>71.427999999999997</c:v>
                </c:pt>
                <c:pt idx="45">
                  <c:v>72.762</c:v>
                </c:pt>
                <c:pt idx="46">
                  <c:v>74.042000000000002</c:v>
                </c:pt>
                <c:pt idx="47">
                  <c:v>75.269000000000005</c:v>
                </c:pt>
                <c:pt idx="48">
                  <c:v>76.440000000000026</c:v>
                </c:pt>
                <c:pt idx="49">
                  <c:v>77.555999999999983</c:v>
                </c:pt>
                <c:pt idx="50">
                  <c:v>78.617000000000004</c:v>
                </c:pt>
                <c:pt idx="51">
                  <c:v>79.61999999999999</c:v>
                </c:pt>
                <c:pt idx="52">
                  <c:v>80.566999999999993</c:v>
                </c:pt>
                <c:pt idx="53">
                  <c:v>81.456000000000003</c:v>
                </c:pt>
                <c:pt idx="54">
                  <c:v>82.287000000000006</c:v>
                </c:pt>
                <c:pt idx="55">
                  <c:v>83.06</c:v>
                </c:pt>
                <c:pt idx="56">
                  <c:v>83.774000000000001</c:v>
                </c:pt>
                <c:pt idx="57">
                  <c:v>84.427999999999997</c:v>
                </c:pt>
                <c:pt idx="58">
                  <c:v>85.024000000000001</c:v>
                </c:pt>
                <c:pt idx="59">
                  <c:v>85.558999999999983</c:v>
                </c:pt>
                <c:pt idx="60">
                  <c:v>86.034000000000006</c:v>
                </c:pt>
                <c:pt idx="61">
                  <c:v>86.449000000000026</c:v>
                </c:pt>
                <c:pt idx="62">
                  <c:v>86.804000000000002</c:v>
                </c:pt>
                <c:pt idx="63">
                  <c:v>87.098000000000013</c:v>
                </c:pt>
                <c:pt idx="64">
                  <c:v>87.331000000000003</c:v>
                </c:pt>
                <c:pt idx="65">
                  <c:v>87.503</c:v>
                </c:pt>
                <c:pt idx="66">
                  <c:v>87.614000000000004</c:v>
                </c:pt>
                <c:pt idx="67">
                  <c:v>87.664000000000001</c:v>
                </c:pt>
                <c:pt idx="68">
                  <c:v>87.651999999999987</c:v>
                </c:pt>
                <c:pt idx="69">
                  <c:v>87.58</c:v>
                </c:pt>
                <c:pt idx="70">
                  <c:v>87.448000000000022</c:v>
                </c:pt>
                <c:pt idx="71">
                  <c:v>87.254000000000005</c:v>
                </c:pt>
                <c:pt idx="72">
                  <c:v>87</c:v>
                </c:pt>
                <c:pt idx="73">
                  <c:v>86.684999999999988</c:v>
                </c:pt>
                <c:pt idx="74">
                  <c:v>86.31</c:v>
                </c:pt>
                <c:pt idx="75">
                  <c:v>85.874999999999986</c:v>
                </c:pt>
                <c:pt idx="76">
                  <c:v>85.38</c:v>
                </c:pt>
                <c:pt idx="77">
                  <c:v>84.825999999999979</c:v>
                </c:pt>
                <c:pt idx="78">
                  <c:v>84.212999999999994</c:v>
                </c:pt>
                <c:pt idx="79">
                  <c:v>83.540999999999997</c:v>
                </c:pt>
                <c:pt idx="80">
                  <c:v>82.812000000000012</c:v>
                </c:pt>
                <c:pt idx="81">
                  <c:v>82.024000000000001</c:v>
                </c:pt>
                <c:pt idx="82">
                  <c:v>81.179999999999978</c:v>
                </c:pt>
                <c:pt idx="83">
                  <c:v>80.277999999999992</c:v>
                </c:pt>
                <c:pt idx="84">
                  <c:v>79.320999999999998</c:v>
                </c:pt>
                <c:pt idx="85">
                  <c:v>78.307999999999993</c:v>
                </c:pt>
                <c:pt idx="86">
                  <c:v>77.241000000000227</c:v>
                </c:pt>
                <c:pt idx="87">
                  <c:v>76.119</c:v>
                </c:pt>
                <c:pt idx="88">
                  <c:v>74.944000000000727</c:v>
                </c:pt>
                <c:pt idx="89">
                  <c:v>73.715999999999994</c:v>
                </c:pt>
                <c:pt idx="90">
                  <c:v>72.437000000000026</c:v>
                </c:pt>
                <c:pt idx="91">
                  <c:v>71.10599999999998</c:v>
                </c:pt>
                <c:pt idx="92">
                  <c:v>69.724999999999994</c:v>
                </c:pt>
                <c:pt idx="93">
                  <c:v>68.295000000000002</c:v>
                </c:pt>
                <c:pt idx="94">
                  <c:v>66.816999999999993</c:v>
                </c:pt>
                <c:pt idx="95">
                  <c:v>65.290999999999997</c:v>
                </c:pt>
                <c:pt idx="96">
                  <c:v>63.718000000000011</c:v>
                </c:pt>
                <c:pt idx="97">
                  <c:v>62.1</c:v>
                </c:pt>
                <c:pt idx="98">
                  <c:v>60.438000000000002</c:v>
                </c:pt>
                <c:pt idx="99">
                  <c:v>58.733000000000011</c:v>
                </c:pt>
                <c:pt idx="100">
                  <c:v>56.984999999999999</c:v>
                </c:pt>
                <c:pt idx="101">
                  <c:v>55.197000000000003</c:v>
                </c:pt>
                <c:pt idx="102">
                  <c:v>53.369</c:v>
                </c:pt>
                <c:pt idx="103">
                  <c:v>51.502000000000002</c:v>
                </c:pt>
                <c:pt idx="104">
                  <c:v>49.598000000000013</c:v>
                </c:pt>
                <c:pt idx="105">
                  <c:v>47.658000000000001</c:v>
                </c:pt>
                <c:pt idx="106">
                  <c:v>45.684000000000005</c:v>
                </c:pt>
                <c:pt idx="107">
                  <c:v>43.677</c:v>
                </c:pt>
                <c:pt idx="108">
                  <c:v>41.638000000000012</c:v>
                </c:pt>
                <c:pt idx="109">
                  <c:v>39.57</c:v>
                </c:pt>
                <c:pt idx="110">
                  <c:v>37.473000000000006</c:v>
                </c:pt>
                <c:pt idx="111">
                  <c:v>35.349000000000004</c:v>
                </c:pt>
                <c:pt idx="112">
                  <c:v>33.201000000000001</c:v>
                </c:pt>
                <c:pt idx="113">
                  <c:v>31.030999999999999</c:v>
                </c:pt>
                <c:pt idx="114">
                  <c:v>28.84</c:v>
                </c:pt>
                <c:pt idx="115">
                  <c:v>26.631000000000135</c:v>
                </c:pt>
                <c:pt idx="116">
                  <c:v>24.405999999999889</c:v>
                </c:pt>
                <c:pt idx="117">
                  <c:v>22.17</c:v>
                </c:pt>
                <c:pt idx="118">
                  <c:v>19.925999999999799</c:v>
                </c:pt>
                <c:pt idx="119">
                  <c:v>17.678000000000001</c:v>
                </c:pt>
                <c:pt idx="120">
                  <c:v>15.432</c:v>
                </c:pt>
                <c:pt idx="121">
                  <c:v>13.195</c:v>
                </c:pt>
                <c:pt idx="122">
                  <c:v>10.978</c:v>
                </c:pt>
                <c:pt idx="123">
                  <c:v>8.7967000000000013</c:v>
                </c:pt>
                <c:pt idx="124">
                  <c:v>6.6726999999999999</c:v>
                </c:pt>
                <c:pt idx="125">
                  <c:v>4.6430999999999996</c:v>
                </c:pt>
                <c:pt idx="126">
                  <c:v>2.7698</c:v>
                </c:pt>
                <c:pt idx="127">
                  <c:v>1.1639999999999886</c:v>
                </c:pt>
                <c:pt idx="128">
                  <c:v>6.3260000000000434E-3</c:v>
                </c:pt>
                <c:pt idx="129">
                  <c:v>-0.57701000000000002</c:v>
                </c:pt>
                <c:pt idx="130">
                  <c:v>-0.86008000000000062</c:v>
                </c:pt>
                <c:pt idx="131">
                  <c:v>-1.1016999999999881</c:v>
                </c:pt>
                <c:pt idx="132">
                  <c:v>-1.2798999999999841</c:v>
                </c:pt>
                <c:pt idx="133">
                  <c:v>-1.5643</c:v>
                </c:pt>
                <c:pt idx="134">
                  <c:v>-1.9601999999999939</c:v>
                </c:pt>
                <c:pt idx="135">
                  <c:v>-2.5232000000000001</c:v>
                </c:pt>
                <c:pt idx="136">
                  <c:v>-3.2976000000000001</c:v>
                </c:pt>
                <c:pt idx="137">
                  <c:v>-4.2781000000000002</c:v>
                </c:pt>
                <c:pt idx="138">
                  <c:v>-5.4758000000000004</c:v>
                </c:pt>
                <c:pt idx="139">
                  <c:v>-6.883</c:v>
                </c:pt>
                <c:pt idx="140">
                  <c:v>-8.4730000000000008</c:v>
                </c:pt>
                <c:pt idx="141">
                  <c:v>-10.222</c:v>
                </c:pt>
                <c:pt idx="142">
                  <c:v>-12.102</c:v>
                </c:pt>
                <c:pt idx="143">
                  <c:v>-14.089</c:v>
                </c:pt>
                <c:pt idx="144">
                  <c:v>-16.158000000000001</c:v>
                </c:pt>
                <c:pt idx="145">
                  <c:v>-18.288999999999785</c:v>
                </c:pt>
                <c:pt idx="146">
                  <c:v>-20.463999999999889</c:v>
                </c:pt>
                <c:pt idx="147">
                  <c:v>-22.669</c:v>
                </c:pt>
                <c:pt idx="148">
                  <c:v>-24.891999999999999</c:v>
                </c:pt>
                <c:pt idx="149">
                  <c:v>-27.122</c:v>
                </c:pt>
                <c:pt idx="150">
                  <c:v>-29.35</c:v>
                </c:pt>
                <c:pt idx="151">
                  <c:v>-31.568999999999889</c:v>
                </c:pt>
                <c:pt idx="152">
                  <c:v>-33.774000000000001</c:v>
                </c:pt>
                <c:pt idx="153">
                  <c:v>-35.96</c:v>
                </c:pt>
                <c:pt idx="154">
                  <c:v>-38.121000000000002</c:v>
                </c:pt>
                <c:pt idx="155">
                  <c:v>-40.255000000000003</c:v>
                </c:pt>
                <c:pt idx="156">
                  <c:v>-42.358999999999995</c:v>
                </c:pt>
                <c:pt idx="157">
                  <c:v>-44.429000000000002</c:v>
                </c:pt>
                <c:pt idx="158">
                  <c:v>-46.464000000000006</c:v>
                </c:pt>
                <c:pt idx="159">
                  <c:v>-48.462000000000003</c:v>
                </c:pt>
                <c:pt idx="160">
                  <c:v>-50.42</c:v>
                </c:pt>
                <c:pt idx="161">
                  <c:v>-52.338000000000001</c:v>
                </c:pt>
                <c:pt idx="162">
                  <c:v>-54.213000000000001</c:v>
                </c:pt>
                <c:pt idx="163">
                  <c:v>-56.045000000000002</c:v>
                </c:pt>
                <c:pt idx="164">
                  <c:v>-57.830999999999996</c:v>
                </c:pt>
                <c:pt idx="165">
                  <c:v>-59.572000000000003</c:v>
                </c:pt>
                <c:pt idx="166">
                  <c:v>-61.266000000000012</c:v>
                </c:pt>
                <c:pt idx="167">
                  <c:v>-62.911999999999999</c:v>
                </c:pt>
                <c:pt idx="168">
                  <c:v>-64.509</c:v>
                </c:pt>
                <c:pt idx="169">
                  <c:v>-66.057000000000002</c:v>
                </c:pt>
                <c:pt idx="170">
                  <c:v>-67.554000000000002</c:v>
                </c:pt>
                <c:pt idx="171">
                  <c:v>-68.998999999999995</c:v>
                </c:pt>
                <c:pt idx="172">
                  <c:v>-70.391999999999996</c:v>
                </c:pt>
                <c:pt idx="173">
                  <c:v>-71.732000000000014</c:v>
                </c:pt>
                <c:pt idx="174">
                  <c:v>-73.019000000000005</c:v>
                </c:pt>
                <c:pt idx="175">
                  <c:v>-74.251999999999995</c:v>
                </c:pt>
                <c:pt idx="176">
                  <c:v>-75.429000000000002</c:v>
                </c:pt>
                <c:pt idx="177">
                  <c:v>-76.551000000000002</c:v>
                </c:pt>
                <c:pt idx="178">
                  <c:v>-77.617000000000004</c:v>
                </c:pt>
                <c:pt idx="179">
                  <c:v>-78.625999999999948</c:v>
                </c:pt>
                <c:pt idx="180">
                  <c:v>-79.577999999999989</c:v>
                </c:pt>
                <c:pt idx="181">
                  <c:v>-80.472999999999999</c:v>
                </c:pt>
                <c:pt idx="182">
                  <c:v>-81.308999999999983</c:v>
                </c:pt>
                <c:pt idx="183">
                  <c:v>-82.087000000000003</c:v>
                </c:pt>
                <c:pt idx="184">
                  <c:v>-82.805999999999983</c:v>
                </c:pt>
                <c:pt idx="185">
                  <c:v>-83.465999999999994</c:v>
                </c:pt>
                <c:pt idx="186">
                  <c:v>-84.066000000000003</c:v>
                </c:pt>
                <c:pt idx="187">
                  <c:v>-84.60599999999998</c:v>
                </c:pt>
                <c:pt idx="188">
                  <c:v>-85.085999999999999</c:v>
                </c:pt>
                <c:pt idx="189">
                  <c:v>-85.504999999999995</c:v>
                </c:pt>
                <c:pt idx="190">
                  <c:v>-85.864000000000004</c:v>
                </c:pt>
                <c:pt idx="191">
                  <c:v>-86.161999999999992</c:v>
                </c:pt>
                <c:pt idx="192">
                  <c:v>-86.399000000000001</c:v>
                </c:pt>
                <c:pt idx="193">
                  <c:v>-86.574999999999989</c:v>
                </c:pt>
                <c:pt idx="194">
                  <c:v>-86.69</c:v>
                </c:pt>
                <c:pt idx="195">
                  <c:v>-86.744000000000227</c:v>
                </c:pt>
                <c:pt idx="196">
                  <c:v>-86.736999999999995</c:v>
                </c:pt>
                <c:pt idx="197">
                  <c:v>-86.668999999999983</c:v>
                </c:pt>
                <c:pt idx="198">
                  <c:v>-86.539000000000001</c:v>
                </c:pt>
                <c:pt idx="199">
                  <c:v>-86.349000000000004</c:v>
                </c:pt>
                <c:pt idx="200">
                  <c:v>-86.099000000000004</c:v>
                </c:pt>
                <c:pt idx="201">
                  <c:v>-85.787000000000006</c:v>
                </c:pt>
                <c:pt idx="202">
                  <c:v>-85.415999999999997</c:v>
                </c:pt>
                <c:pt idx="203">
                  <c:v>-84.983999999999995</c:v>
                </c:pt>
                <c:pt idx="204">
                  <c:v>-84.492999999999995</c:v>
                </c:pt>
                <c:pt idx="205">
                  <c:v>-83.942000000000007</c:v>
                </c:pt>
                <c:pt idx="206">
                  <c:v>-83.331999999999994</c:v>
                </c:pt>
                <c:pt idx="207">
                  <c:v>-82.664000000000001</c:v>
                </c:pt>
                <c:pt idx="208">
                  <c:v>-81.937000000000026</c:v>
                </c:pt>
                <c:pt idx="209">
                  <c:v>-81.151999999999987</c:v>
                </c:pt>
                <c:pt idx="210">
                  <c:v>-80.311000000000007</c:v>
                </c:pt>
                <c:pt idx="211">
                  <c:v>-79.412000000000006</c:v>
                </c:pt>
                <c:pt idx="212">
                  <c:v>-78.458000000000013</c:v>
                </c:pt>
                <c:pt idx="213">
                  <c:v>-77.448000000000022</c:v>
                </c:pt>
                <c:pt idx="214">
                  <c:v>-76.382999999999981</c:v>
                </c:pt>
                <c:pt idx="215">
                  <c:v>-75.263999999999996</c:v>
                </c:pt>
                <c:pt idx="216">
                  <c:v>-74.092000000000013</c:v>
                </c:pt>
                <c:pt idx="217">
                  <c:v>-72.867000000000004</c:v>
                </c:pt>
                <c:pt idx="218">
                  <c:v>-71.59</c:v>
                </c:pt>
                <c:pt idx="219">
                  <c:v>-70.260999999999996</c:v>
                </c:pt>
                <c:pt idx="220">
                  <c:v>-68.882999999999981</c:v>
                </c:pt>
                <c:pt idx="221">
                  <c:v>-67.455000000000013</c:v>
                </c:pt>
                <c:pt idx="222">
                  <c:v>-65.978999999999999</c:v>
                </c:pt>
                <c:pt idx="223">
                  <c:v>-64.456000000000003</c:v>
                </c:pt>
                <c:pt idx="224">
                  <c:v>-62.885999999999996</c:v>
                </c:pt>
                <c:pt idx="225">
                  <c:v>-61.27</c:v>
                </c:pt>
                <c:pt idx="226">
                  <c:v>-59.611000000000004</c:v>
                </c:pt>
                <c:pt idx="227">
                  <c:v>-57.908000000000001</c:v>
                </c:pt>
                <c:pt idx="228">
                  <c:v>-56.162000000000013</c:v>
                </c:pt>
                <c:pt idx="229">
                  <c:v>-54.376000000000005</c:v>
                </c:pt>
                <c:pt idx="230">
                  <c:v>-52.55</c:v>
                </c:pt>
                <c:pt idx="231">
                  <c:v>-50.686</c:v>
                </c:pt>
                <c:pt idx="232">
                  <c:v>-48.785000000000011</c:v>
                </c:pt>
                <c:pt idx="233">
                  <c:v>-46.846999999999994</c:v>
                </c:pt>
                <c:pt idx="234">
                  <c:v>-44.875</c:v>
                </c:pt>
                <c:pt idx="235">
                  <c:v>-42.870999999999995</c:v>
                </c:pt>
                <c:pt idx="236">
                  <c:v>-40.833999999999996</c:v>
                </c:pt>
                <c:pt idx="237">
                  <c:v>-38.768000000000313</c:v>
                </c:pt>
                <c:pt idx="238">
                  <c:v>-36.674000000000007</c:v>
                </c:pt>
                <c:pt idx="239">
                  <c:v>-34.553999999999995</c:v>
                </c:pt>
                <c:pt idx="240">
                  <c:v>-32.409000000000006</c:v>
                </c:pt>
                <c:pt idx="241">
                  <c:v>-30.241</c:v>
                </c:pt>
                <c:pt idx="242">
                  <c:v>-28.053999999999988</c:v>
                </c:pt>
                <c:pt idx="243">
                  <c:v>-25.849</c:v>
                </c:pt>
                <c:pt idx="244">
                  <c:v>-23.629000000000001</c:v>
                </c:pt>
                <c:pt idx="245">
                  <c:v>-21.398</c:v>
                </c:pt>
                <c:pt idx="246">
                  <c:v>-19.158999999999999</c:v>
                </c:pt>
                <c:pt idx="247">
                  <c:v>-16.917999999999999</c:v>
                </c:pt>
                <c:pt idx="248">
                  <c:v>-14.681000000000001</c:v>
                </c:pt>
                <c:pt idx="249">
                  <c:v>-12.456000000000024</c:v>
                </c:pt>
                <c:pt idx="250">
                  <c:v>-10.254</c:v>
                </c:pt>
                <c:pt idx="251">
                  <c:v>-8.0934000000000008</c:v>
                </c:pt>
                <c:pt idx="252">
                  <c:v>-5.9994000000000014</c:v>
                </c:pt>
                <c:pt idx="253">
                  <c:v>-4.0158999999999985</c:v>
                </c:pt>
                <c:pt idx="254">
                  <c:v>-2.2186999999999997</c:v>
                </c:pt>
              </c:numCache>
            </c:numRef>
          </c:val>
        </c:ser>
        <c:marker val="1"/>
        <c:axId val="41795968"/>
        <c:axId val="41797504"/>
      </c:lineChart>
      <c:catAx>
        <c:axId val="41755776"/>
        <c:scaling>
          <c:orientation val="minMax"/>
        </c:scaling>
        <c:delete val="1"/>
        <c:axPos val="b"/>
        <c:tickLblPos val="none"/>
        <c:crossAx val="41757312"/>
        <c:crosses val="autoZero"/>
        <c:lblAlgn val="ctr"/>
        <c:lblOffset val="100"/>
      </c:catAx>
      <c:valAx>
        <c:axId val="41757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n-US"/>
          </a:p>
        </c:txPr>
        <c:crossAx val="41755776"/>
        <c:crosses val="autoZero"/>
        <c:crossBetween val="between"/>
      </c:valAx>
      <c:catAx>
        <c:axId val="41795968"/>
        <c:scaling>
          <c:orientation val="minMax"/>
        </c:scaling>
        <c:delete val="1"/>
        <c:axPos val="b"/>
        <c:tickLblPos val="none"/>
        <c:crossAx val="41797504"/>
        <c:crosses val="autoZero"/>
        <c:lblAlgn val="ctr"/>
        <c:lblOffset val="100"/>
      </c:catAx>
      <c:valAx>
        <c:axId val="41797504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n-US"/>
          </a:p>
        </c:txPr>
        <c:crossAx val="4179596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4661813940847337"/>
          <c:y val="1.6717263954173032E-2"/>
          <c:w val="0.69573203964259456"/>
          <c:h val="0.15640010778120708"/>
        </c:manualLayout>
      </c:layout>
      <c:txPr>
        <a:bodyPr/>
        <a:lstStyle/>
        <a:p>
          <a:pPr>
            <a:defRPr lang="es-MX" sz="8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0.03048</cdr:x>
      <cdr:y>0.01901</cdr:y>
    </cdr:from>
    <cdr:to>
      <cdr:x>0.11307</cdr:x>
      <cdr:y>0.09886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565" y="47625"/>
          <a:ext cx="31306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r>
            <a:rPr lang="es-MX" sz="1100"/>
            <a:t>Volts</a:t>
          </a:r>
        </a:p>
      </cdr:txBody>
    </cdr:sp>
  </cdr:relSizeAnchor>
  <cdr:relSizeAnchor xmlns:cdr="http://schemas.openxmlformats.org/drawingml/2006/chartDrawing">
    <cdr:from>
      <cdr:x>0.85963</cdr:x>
      <cdr:y>0.01905</cdr:y>
    </cdr:from>
    <cdr:to>
      <cdr:x>0.92548</cdr:x>
      <cdr:y>0.0657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58826" y="45542"/>
          <a:ext cx="249613" cy="11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MX" sz="1100"/>
            <a:t>kAmps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C010098-35FD-4551-8985-E2E432A4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10098-35FD-4551-8985-E2E432A459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>
              <a:latin typeface="Arial" pitchFamily="-106" charset="0"/>
              <a:ea typeface="+mn-ea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-106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D391-7352-4E5B-AB22-ADE56D0A9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72281-5F20-4836-8073-B52B1D81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ECB0E-F010-4797-A4BC-E7385FBB0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E27C0-620A-44BA-82D3-377DE72A9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533B9-422C-4622-A43F-479EC58B7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66A0-EEEC-4AB6-8CFB-FFC01DAA5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82FA-34E8-4DE2-9C63-CA7CCCF5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9E36-A050-435A-9AD6-02304EF6B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E488-7A6D-4C53-A671-C67B82D4A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139B-4177-491A-930F-1E9E06019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A4F7-3C98-4186-853C-227445B42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pPr>
              <a:defRPr/>
            </a:pPr>
            <a:fld id="{DB656092-A04C-4637-AA9E-A64E666E8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8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3" r:id="rId2"/>
    <p:sldLayoutId id="2147483912" r:id="rId3"/>
    <p:sldLayoutId id="2147483911" r:id="rId4"/>
    <p:sldLayoutId id="2147483910" r:id="rId5"/>
    <p:sldLayoutId id="2147483909" r:id="rId6"/>
    <p:sldLayoutId id="2147483908" r:id="rId7"/>
    <p:sldLayoutId id="2147483907" r:id="rId8"/>
    <p:sldLayoutId id="2147483906" r:id="rId9"/>
    <p:sldLayoutId id="2147483905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5168" y="2348880"/>
            <a:ext cx="7467600" cy="1727200"/>
          </a:xfrm>
        </p:spPr>
        <p:txBody>
          <a:bodyPr/>
          <a:lstStyle/>
          <a:p>
            <a:pPr algn="ctr" eaLnBrk="1" hangingPunct="1"/>
            <a:r>
              <a:rPr lang="es-MX" sz="3200" b="1" dirty="0" smtClean="0">
                <a:ea typeface="ＭＳ Ｐゴシック" charset="-128"/>
              </a:rPr>
              <a:t>Cuarto Reporte Trimestral de Actividades</a:t>
            </a:r>
            <a:br>
              <a:rPr lang="es-MX" sz="3200" b="1" dirty="0" smtClean="0">
                <a:ea typeface="ＭＳ Ｐゴシック" charset="-128"/>
              </a:rPr>
            </a:br>
            <a:r>
              <a:rPr lang="es-MX" sz="3200" b="1" dirty="0" smtClean="0">
                <a:ea typeface="ＭＳ Ｐゴシック" charset="-128"/>
              </a:rPr>
              <a:t>Ing. Fernando Martell Chávez</a:t>
            </a:r>
            <a:r>
              <a:rPr lang="en-US" sz="3200" b="1" dirty="0" smtClean="0">
                <a:ea typeface="ＭＳ Ｐゴシック" charset="-128"/>
              </a:rPr>
              <a:t/>
            </a:r>
            <a:br>
              <a:rPr lang="en-US" sz="3200" b="1" dirty="0" smtClean="0">
                <a:ea typeface="ＭＳ Ｐゴシック" charset="-128"/>
              </a:rPr>
            </a:br>
            <a:endParaRPr lang="en-US" sz="3200" b="1" dirty="0" smtClean="0">
              <a:ea typeface="ＭＳ Ｐゴシック" charset="-128"/>
            </a:endParaRPr>
          </a:p>
        </p:txBody>
      </p:sp>
      <p:pic>
        <p:nvPicPr>
          <p:cNvPr id="3076" name="Picture 5" descr="tecnologic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25" y="5162550"/>
            <a:ext cx="2987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CEE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884" y="5181600"/>
            <a:ext cx="10795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914400" y="4402138"/>
            <a:ext cx="74898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MX" sz="1900" dirty="0">
                <a:solidFill>
                  <a:srgbClr val="004D26"/>
                </a:solidFill>
                <a:latin typeface="Arial Black" pitchFamily="34" charset="0"/>
              </a:rPr>
              <a:t>Cátedra de Investigación en Energía Roberto </a:t>
            </a:r>
            <a:r>
              <a:rPr lang="es-MX" sz="1900" dirty="0" err="1">
                <a:solidFill>
                  <a:srgbClr val="004D26"/>
                </a:solidFill>
                <a:latin typeface="Arial Black" pitchFamily="34" charset="0"/>
              </a:rPr>
              <a:t>Rocca</a:t>
            </a:r>
            <a:endParaRPr lang="en-US" sz="1900">
              <a:solidFill>
                <a:srgbClr val="004D26"/>
              </a:solidFill>
              <a:latin typeface="Arial Black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497" y="5214950"/>
            <a:ext cx="1841287" cy="11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Circuito Eléctrico del Arco</a:t>
            </a:r>
            <a:endParaRPr lang="en-US" sz="40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15328" cy="1231546"/>
          </a:xfrm>
        </p:spPr>
        <p:txBody>
          <a:bodyPr/>
          <a:lstStyle/>
          <a:p>
            <a:pPr algn="just"/>
            <a:r>
              <a:rPr lang="es-MX" sz="1800" dirty="0" smtClean="0"/>
              <a:t>La relación voltaje-corriente del arco es no-lineal, por lo tanto el circuito eléctrico es también no-lineal.</a:t>
            </a:r>
          </a:p>
          <a:p>
            <a:pPr algn="just"/>
            <a:r>
              <a:rPr lang="en-US" sz="1800" dirty="0" smtClean="0"/>
              <a:t>“Most economical mode of the heat, as far as electrical consumption is concerned, does not match the mode of the maximum productivity” [1]</a:t>
            </a:r>
          </a:p>
          <a:p>
            <a:pPr algn="just">
              <a:buNone/>
            </a:pPr>
            <a:endParaRPr lang="en-US" sz="2800" dirty="0" smtClean="0"/>
          </a:p>
        </p:txBody>
      </p:sp>
      <p:pic>
        <p:nvPicPr>
          <p:cNvPr id="4" name="Picture 3" descr="PowerCurv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643182"/>
            <a:ext cx="4714908" cy="3475922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3571900" cy="19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0034" y="6215082"/>
            <a:ext cx="8115328" cy="4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[1] </a:t>
            </a:r>
            <a:r>
              <a:rPr lang="en-US" sz="11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Toulouevski</a:t>
            </a: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 &amp; </a:t>
            </a:r>
            <a:r>
              <a:rPr lang="en-US" sz="11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Zinurov</a:t>
            </a: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, “Innovations in Electric Arc Furnaces”, Springer 2010</a:t>
            </a:r>
            <a:endParaRPr kumimoji="0" lang="en-US" sz="11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6px-Fourier_Series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2786082" cy="37771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MX" sz="4000" dirty="0" smtClean="0"/>
              <a:t>Distorsión Armónica del Arco</a:t>
            </a:r>
            <a:endParaRPr lang="es-MX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2786082" cy="164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4357686" y="2857496"/>
          <a:ext cx="3822124" cy="245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0034" y="6215082"/>
            <a:ext cx="8115328" cy="4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[2] Bowman &amp; </a:t>
            </a:r>
            <a:r>
              <a:rPr lang="en-US" sz="11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Krouger</a:t>
            </a: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, “Arc Furnace Physics”, </a:t>
            </a:r>
            <a:r>
              <a:rPr lang="en-US" sz="11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Stahleisen</a:t>
            </a: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 2009</a:t>
            </a:r>
            <a:endParaRPr kumimoji="0" lang="en-US" sz="11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158" y="5500702"/>
            <a:ext cx="8429684" cy="571504"/>
          </a:xfrm>
        </p:spPr>
        <p:txBody>
          <a:bodyPr/>
          <a:lstStyle/>
          <a:p>
            <a:pPr algn="just"/>
            <a:r>
              <a:rPr lang="en-US" sz="1600" dirty="0" smtClean="0"/>
              <a:t>“Under steady conditions any arc voltage waveform can be described as a sum of harmonics of the supply frequency, the Fourier  coefficients” [2] </a:t>
            </a:r>
          </a:p>
          <a:p>
            <a:pPr algn="just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Análisis del Arco Eléctrico</a:t>
            </a:r>
            <a:endParaRPr lang="es-MX" sz="4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42984"/>
            <a:ext cx="5233976" cy="32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32696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115616" y="4403805"/>
          <a:ext cx="2133600" cy="612775"/>
        </p:xfrm>
        <a:graphic>
          <a:graphicData uri="http://schemas.openxmlformats.org/presentationml/2006/ole">
            <p:oleObj spid="_x0000_s49156" name="Equation" r:id="rId5" imgW="888840" imgH="228600" progId="Equation.3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572000" y="4214818"/>
          <a:ext cx="2473325" cy="981075"/>
        </p:xfrm>
        <a:graphic>
          <a:graphicData uri="http://schemas.openxmlformats.org/presentationml/2006/ole">
            <p:oleObj spid="_x0000_s49158" name="Equation" r:id="rId6" imgW="990360" imgH="393480" progId="Equation.3">
              <p:embed/>
            </p:oleObj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158" y="5357826"/>
            <a:ext cx="8429684" cy="714380"/>
          </a:xfrm>
        </p:spPr>
        <p:txBody>
          <a:bodyPr/>
          <a:lstStyle/>
          <a:p>
            <a:pPr algn="just"/>
            <a:r>
              <a:rPr lang="en-US" sz="1600" dirty="0" smtClean="0"/>
              <a:t>“Unfortunately both the definitions and measurements of reactive power involves complications and confusions” [2].</a:t>
            </a:r>
          </a:p>
          <a:p>
            <a:pPr algn="just">
              <a:buNone/>
            </a:pPr>
            <a:endParaRPr lang="en-US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0034" y="6215082"/>
            <a:ext cx="8115328" cy="4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[2] Bowman &amp; </a:t>
            </a:r>
            <a:r>
              <a:rPr lang="en-US" sz="11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Krouger</a:t>
            </a: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, “Arc Furnace Physics”, </a:t>
            </a:r>
            <a:r>
              <a:rPr lang="en-US" sz="11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Stahleisen</a:t>
            </a: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 2009</a:t>
            </a:r>
            <a:endParaRPr kumimoji="0" lang="en-US" sz="11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Regulación de Arco</a:t>
            </a:r>
            <a:endParaRPr lang="es-MX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71612"/>
            <a:ext cx="76328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158" y="4929198"/>
            <a:ext cx="8429684" cy="1071570"/>
          </a:xfrm>
        </p:spPr>
        <p:txBody>
          <a:bodyPr/>
          <a:lstStyle/>
          <a:p>
            <a:pPr algn="just"/>
            <a:r>
              <a:rPr lang="en-US" sz="1600" dirty="0" smtClean="0"/>
              <a:t>“When assessing a model, it is much more important that it represents the relation between active power, </a:t>
            </a:r>
            <a:r>
              <a:rPr lang="en-US" sz="1600" dirty="0" err="1" smtClean="0"/>
              <a:t>rms</a:t>
            </a:r>
            <a:r>
              <a:rPr lang="en-US" sz="1600" dirty="0" smtClean="0"/>
              <a:t> current and </a:t>
            </a:r>
            <a:r>
              <a:rPr lang="en-US" sz="1600" dirty="0" err="1" smtClean="0"/>
              <a:t>rms</a:t>
            </a:r>
            <a:r>
              <a:rPr lang="en-US" sz="1600" dirty="0" smtClean="0"/>
              <a:t> voltage in a realistic way, because these values are mainly used for specifying the operating point as well as for electrode regulation” [2].</a:t>
            </a:r>
          </a:p>
          <a:p>
            <a:pPr algn="just">
              <a:buNone/>
            </a:pPr>
            <a:endParaRPr lang="en-US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0034" y="6215082"/>
            <a:ext cx="8115328" cy="4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[2] Bowman &amp; </a:t>
            </a:r>
            <a:r>
              <a:rPr lang="en-US" sz="11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Krouger</a:t>
            </a: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, “Arc Furnace Physics”, </a:t>
            </a:r>
            <a:r>
              <a:rPr lang="en-US" sz="11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Stahleisen</a:t>
            </a:r>
            <a:r>
              <a:rPr lang="en-US" sz="11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 2009</a:t>
            </a:r>
            <a:endParaRPr kumimoji="0" lang="en-US" sz="11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06" y="1000108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Regulación de Arco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“Estabilidad” y “Cobertura”</a:t>
            </a:r>
            <a:endParaRPr lang="es-MX" sz="4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12776"/>
            <a:ext cx="8804613" cy="470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Definición del Problema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03446"/>
          </a:xfrm>
        </p:spPr>
        <p:txBody>
          <a:bodyPr/>
          <a:lstStyle/>
          <a:p>
            <a:pPr algn="just"/>
            <a:r>
              <a:rPr lang="es-MX" sz="2400" dirty="0" smtClean="0"/>
              <a:t>Los instrumentos de medición usan definiciones de potencia reactiva que no separan los efectos por distorsión armónica.</a:t>
            </a:r>
          </a:p>
          <a:p>
            <a:pPr algn="just"/>
            <a:endParaRPr lang="es-MX" sz="1000" dirty="0" smtClean="0"/>
          </a:p>
          <a:p>
            <a:pPr algn="just"/>
            <a:r>
              <a:rPr lang="es-MX" sz="2400" dirty="0" smtClean="0"/>
              <a:t>Los estudios de potencias asumen condiciones sinusoidales y cargas lineales para definir niveles operativos de potencias.</a:t>
            </a:r>
          </a:p>
          <a:p>
            <a:pPr algn="just">
              <a:buNone/>
            </a:pPr>
            <a:endParaRPr lang="es-MX" sz="1000" dirty="0" smtClean="0"/>
          </a:p>
          <a:p>
            <a:pPr algn="just"/>
            <a:r>
              <a:rPr lang="es-MX" sz="2400" dirty="0" smtClean="0"/>
              <a:t>No existen definiciones o metodologías para calcular la eficiencia eléctrica ni la cobertura de arco. Tampoco existen criterios documentados para el control de potencia.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Solución Propuesta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algn="just"/>
            <a:r>
              <a:rPr lang="es-MX" sz="2800" dirty="0" smtClean="0"/>
              <a:t>Medición y control de los HAE con la teoría de potencias de los componentes de la corriente física.</a:t>
            </a:r>
          </a:p>
          <a:p>
            <a:pPr lvl="1" algn="just">
              <a:buNone/>
            </a:pPr>
            <a:endParaRPr lang="es-MX" sz="800" dirty="0" smtClean="0"/>
          </a:p>
          <a:p>
            <a:pPr lvl="1" algn="just"/>
            <a:r>
              <a:rPr lang="es-MX" sz="2400" dirty="0" smtClean="0"/>
              <a:t>Correcta interpretación de la potencia entregada al arco (Pérdidas eléctricas y eficiencia)</a:t>
            </a:r>
          </a:p>
          <a:p>
            <a:pPr lvl="1" algn="just"/>
            <a:endParaRPr lang="es-MX" sz="800" dirty="0" smtClean="0"/>
          </a:p>
          <a:p>
            <a:pPr lvl="1" algn="just"/>
            <a:r>
              <a:rPr lang="es-MX" sz="2400" dirty="0" smtClean="0"/>
              <a:t>Definición de indicadores de funcionamiento como lo son la eficiencia del arco y la cobertura del arco</a:t>
            </a:r>
          </a:p>
          <a:p>
            <a:pPr lvl="1" algn="just"/>
            <a:endParaRPr lang="es-MX" sz="800" dirty="0" smtClean="0"/>
          </a:p>
          <a:p>
            <a:pPr lvl="1" algn="just"/>
            <a:r>
              <a:rPr lang="es-MX" sz="2400" dirty="0" smtClean="0"/>
              <a:t>Mejorar los estudios de potencia para lograr un mejor entendimiento del fenómeno del arco eléctrico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Teoría de Potencias CPC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4803446"/>
          </a:xfrm>
        </p:spPr>
        <p:txBody>
          <a:bodyPr/>
          <a:lstStyle/>
          <a:p>
            <a:r>
              <a:rPr lang="en-US" sz="2400" dirty="0" smtClean="0"/>
              <a:t>“Current’s Physical Components” (Dr. </a:t>
            </a:r>
            <a:r>
              <a:rPr lang="en-US" sz="2400" dirty="0" err="1" smtClean="0"/>
              <a:t>Czarnecki</a:t>
            </a:r>
            <a:r>
              <a:rPr lang="en-US" sz="2400" dirty="0" smtClean="0"/>
              <a:t>)</a:t>
            </a:r>
          </a:p>
          <a:p>
            <a:endParaRPr lang="en-US" sz="800" dirty="0" smtClean="0"/>
          </a:p>
          <a:p>
            <a:pPr lvl="1"/>
            <a:r>
              <a:rPr lang="es-MX" sz="2000" dirty="0" smtClean="0"/>
              <a:t>Corriente Activa</a:t>
            </a:r>
            <a:r>
              <a:rPr lang="en-US" sz="2000" dirty="0" smtClean="0"/>
              <a:t>: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s-MX" sz="1600" dirty="0" smtClean="0"/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s-MX" sz="2000" dirty="0" smtClean="0"/>
              <a:t>Corriente Reactiva</a:t>
            </a:r>
            <a:r>
              <a:rPr lang="en-US" sz="2000" dirty="0" smtClean="0"/>
              <a:t>:</a:t>
            </a:r>
          </a:p>
          <a:p>
            <a:pPr lvl="1"/>
            <a:endParaRPr lang="es-MX" sz="1600" dirty="0" smtClean="0"/>
          </a:p>
          <a:p>
            <a:pPr lvl="1"/>
            <a:endParaRPr lang="es-MX" sz="1600" dirty="0" smtClean="0"/>
          </a:p>
          <a:p>
            <a:pPr lvl="1">
              <a:buNone/>
            </a:pPr>
            <a:endParaRPr lang="es-MX" sz="1600" dirty="0" smtClean="0"/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s-MX" sz="2000" dirty="0" smtClean="0"/>
              <a:t>Corriente de Dispersión </a:t>
            </a:r>
            <a:r>
              <a:rPr lang="en-US" sz="2000" dirty="0" smtClean="0"/>
              <a:t>(scattered):</a:t>
            </a:r>
          </a:p>
          <a:p>
            <a:pPr lvl="1"/>
            <a:endParaRPr lang="en-US" sz="2000" dirty="0" smtClean="0"/>
          </a:p>
          <a:p>
            <a:pPr lvl="1"/>
            <a:endParaRPr lang="en-US" sz="1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928794" y="2285992"/>
          <a:ext cx="5372423" cy="864096"/>
        </p:xfrm>
        <a:graphic>
          <a:graphicData uri="http://schemas.openxmlformats.org/presentationml/2006/ole">
            <p:oleObj spid="_x0000_s134146" name="Equation" r:id="rId3" imgW="2743200" imgH="444500" progId="Equation.3">
              <p:embed/>
            </p:oleObj>
          </a:graphicData>
        </a:graphic>
      </p:graphicFrame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2643174" y="3786190"/>
          <a:ext cx="3321970" cy="864096"/>
        </p:xfrm>
        <a:graphic>
          <a:graphicData uri="http://schemas.openxmlformats.org/presentationml/2006/ole">
            <p:oleObj spid="_x0000_s134147" name="Equation" r:id="rId4" imgW="1651000" imgH="431800" progId="Equation.3">
              <p:embed/>
            </p:oleObj>
          </a:graphicData>
        </a:graphic>
      </p:graphicFrame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1928794" y="5286388"/>
          <a:ext cx="5134803" cy="802313"/>
        </p:xfrm>
        <a:graphic>
          <a:graphicData uri="http://schemas.openxmlformats.org/presentationml/2006/ole">
            <p:oleObj spid="_x0000_s134148" name="Equation" r:id="rId5" imgW="27559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57752" y="3429000"/>
            <a:ext cx="3571900" cy="25717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Aplicación</a:t>
            </a:r>
            <a:r>
              <a:rPr lang="en-US" sz="4000" dirty="0" smtClean="0"/>
              <a:t> CPC en HAE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2017364"/>
          </a:xfrm>
        </p:spPr>
        <p:txBody>
          <a:bodyPr/>
          <a:lstStyle/>
          <a:p>
            <a:r>
              <a:rPr lang="es-MX" sz="2400" dirty="0" smtClean="0"/>
              <a:t>Mediciones correctas P, Q &amp; D para realizar análisis de potencias del arco eléctrico durante las coladas </a:t>
            </a:r>
          </a:p>
          <a:p>
            <a:pPr lvl="1"/>
            <a:r>
              <a:rPr lang="es-MX" sz="2000" dirty="0" smtClean="0"/>
              <a:t>Estimación precisa de la potencia en el arco</a:t>
            </a:r>
          </a:p>
          <a:p>
            <a:pPr lvl="1"/>
            <a:r>
              <a:rPr lang="es-MX" sz="2000" dirty="0" smtClean="0"/>
              <a:t>Indicadores de eficiencia y cobertura</a:t>
            </a:r>
          </a:p>
          <a:p>
            <a:pPr lvl="1"/>
            <a:r>
              <a:rPr lang="es-MX" sz="2000" dirty="0" smtClean="0"/>
              <a:t>Determinar mejores puntos de operación en potencia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168" y="3500438"/>
            <a:ext cx="36573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41471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Temario</a:t>
            </a:r>
            <a:endParaRPr lang="es-MX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30725"/>
          </a:xfrm>
        </p:spPr>
        <p:txBody>
          <a:bodyPr/>
          <a:lstStyle/>
          <a:p>
            <a:r>
              <a:rPr lang="es-MX" sz="2800" dirty="0" smtClean="0"/>
              <a:t>Investigación pre-doctoral </a:t>
            </a:r>
          </a:p>
          <a:p>
            <a:pPr>
              <a:buNone/>
            </a:pPr>
            <a:r>
              <a:rPr lang="es-MX" sz="2800" dirty="0" smtClean="0"/>
              <a:t>	(resumen de actividades previas)</a:t>
            </a:r>
          </a:p>
          <a:p>
            <a:endParaRPr lang="es-MX" sz="2800" dirty="0" smtClean="0"/>
          </a:p>
          <a:p>
            <a:r>
              <a:rPr lang="es-MX" sz="2800" dirty="0" smtClean="0"/>
              <a:t>Definición de tema de investigación</a:t>
            </a:r>
          </a:p>
          <a:p>
            <a:endParaRPr lang="es-MX" sz="2800" dirty="0" smtClean="0"/>
          </a:p>
          <a:p>
            <a:r>
              <a:rPr lang="es-MX" sz="2800" dirty="0" smtClean="0"/>
              <a:t>Resultados preliminares y pasos siguientes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err="1" smtClean="0"/>
              <a:t>Objectivos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0725"/>
          </a:xfrm>
        </p:spPr>
        <p:txBody>
          <a:bodyPr/>
          <a:lstStyle/>
          <a:p>
            <a:pPr algn="just"/>
            <a:r>
              <a:rPr lang="es-MX" sz="2400" dirty="0" smtClean="0"/>
              <a:t>Diseñar un sistema de medición para la descomposición de la corriente de los electrodos en los componentes: activa, reactiva y de dispersión.</a:t>
            </a:r>
          </a:p>
          <a:p>
            <a:pPr algn="just">
              <a:buNone/>
            </a:pPr>
            <a:endParaRPr lang="en-US" sz="1000" dirty="0" smtClean="0"/>
          </a:p>
          <a:p>
            <a:pPr algn="just"/>
            <a:r>
              <a:rPr lang="es-MX" sz="2400" dirty="0" smtClean="0"/>
              <a:t>Correlacionar las condiciones de la colada con los parámetros CPC para proponer definiciones para la eficiencia y cobertura del arco.</a:t>
            </a:r>
            <a:endParaRPr lang="en-US" sz="2400" dirty="0" smtClean="0"/>
          </a:p>
          <a:p>
            <a:pPr algn="just">
              <a:buNone/>
            </a:pPr>
            <a:endParaRPr lang="en-US" sz="1000" dirty="0" smtClean="0"/>
          </a:p>
          <a:p>
            <a:pPr algn="just"/>
            <a:r>
              <a:rPr lang="es-MX" sz="2400" dirty="0" smtClean="0"/>
              <a:t>Efectuar análisis de potencias “en-línea” en los HAE para determinar punto de operación con criterio de uso eficiente de energía.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Motivación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0725"/>
          </a:xfrm>
        </p:spPr>
        <p:txBody>
          <a:bodyPr/>
          <a:lstStyle/>
          <a:p>
            <a:pPr algn="just"/>
            <a:r>
              <a:rPr lang="es-MX" sz="2400" dirty="0" smtClean="0">
                <a:solidFill>
                  <a:schemeClr val="accent6"/>
                </a:solidFill>
              </a:rPr>
              <a:t>¿Porque un análisis distinto al que se hace hoy?</a:t>
            </a:r>
          </a:p>
          <a:p>
            <a:pPr lvl="1" algn="just"/>
            <a:r>
              <a:rPr lang="es-MX" sz="2000" dirty="0" smtClean="0"/>
              <a:t>La medición correcta de la potencias activa y reactiva es muy importante para definir niveles operativos de potencia.</a:t>
            </a:r>
          </a:p>
          <a:p>
            <a:pPr lvl="1" algn="just"/>
            <a:r>
              <a:rPr lang="es-MX" sz="2000" dirty="0" smtClean="0"/>
              <a:t>Los Hornos de Arco Eléctrico son carga muy grandes, pequeñas mejoras implican ahorros significativos. </a:t>
            </a:r>
          </a:p>
          <a:p>
            <a:pPr algn="just"/>
            <a:endParaRPr lang="es-MX" sz="800" dirty="0" smtClean="0"/>
          </a:p>
          <a:p>
            <a:pPr algn="just"/>
            <a:endParaRPr lang="es-MX" sz="800" dirty="0" smtClean="0"/>
          </a:p>
          <a:p>
            <a:pPr algn="just"/>
            <a:r>
              <a:rPr lang="es-MX" sz="2400" dirty="0" smtClean="0">
                <a:solidFill>
                  <a:schemeClr val="accent6"/>
                </a:solidFill>
              </a:rPr>
              <a:t>¿Cómo se obtendrían los ahorros?</a:t>
            </a:r>
          </a:p>
          <a:p>
            <a:pPr lvl="1" algn="just"/>
            <a:r>
              <a:rPr lang="es-MX" sz="2000" dirty="0" smtClean="0"/>
              <a:t>Implementando un sistema de monitoreo del arco que reporte nuevas variables de proceso a partir de las cuales se puedan tomar decisiones que permitan operar lo HAE con criterios de uso eficiente de energía.</a:t>
            </a:r>
          </a:p>
          <a:p>
            <a:pPr algn="just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Hipótesis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539"/>
            <a:ext cx="8229600" cy="4530725"/>
          </a:xfrm>
        </p:spPr>
        <p:txBody>
          <a:bodyPr/>
          <a:lstStyle/>
          <a:p>
            <a:pPr algn="just"/>
            <a:endParaRPr lang="en-US" sz="2800" dirty="0" smtClean="0"/>
          </a:p>
          <a:p>
            <a:pPr algn="just"/>
            <a:r>
              <a:rPr lang="es-MX" sz="2800" dirty="0" smtClean="0"/>
              <a:t>“Es posible una mejor medición, análisis y control del arco eléctrico mediante la teoría de potencias de los componentes de la corriente física”</a:t>
            </a:r>
          </a:p>
          <a:p>
            <a:pPr algn="r">
              <a:buNone/>
            </a:pPr>
            <a:endParaRPr lang="es-MX" sz="1000" dirty="0" smtClean="0"/>
          </a:p>
          <a:p>
            <a:pPr algn="r">
              <a:buNone/>
            </a:pPr>
            <a:r>
              <a:rPr lang="es-MX" sz="2400" dirty="0" smtClean="0"/>
              <a:t>Fernando Martell Chávez</a:t>
            </a:r>
          </a:p>
          <a:p>
            <a:pPr algn="just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400" dirty="0" smtClean="0">
                <a:ea typeface="ＭＳ Ｐゴシック" charset="-128"/>
              </a:rPr>
              <a:t>Resultados </a:t>
            </a:r>
            <a:br>
              <a:rPr lang="es-MX" sz="4400" dirty="0" smtClean="0">
                <a:ea typeface="ＭＳ Ｐゴシック" charset="-128"/>
              </a:rPr>
            </a:br>
            <a:r>
              <a:rPr lang="es-MX" sz="4400" dirty="0" smtClean="0">
                <a:ea typeface="ＭＳ Ｐゴシック" charset="-128"/>
              </a:rPr>
              <a:t>Preliminares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79712" y="4149080"/>
            <a:ext cx="61206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s-MX" sz="24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Análisis CPC de Datos de Simulación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s-MX" sz="24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Gráficas CPC de Mediciones </a:t>
            </a:r>
            <a:r>
              <a:rPr lang="es-MX" sz="2400" kern="0" dirty="0" err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Tamsa</a:t>
            </a:r>
            <a:endParaRPr lang="es-MX" sz="2400" kern="0" dirty="0" smtClean="0"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4" descr="Grafic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571612"/>
            <a:ext cx="2847964" cy="207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Análisis CPC de Simulación de Arco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 smtClean="0"/>
              <a:t>Procesamiento CPC a datos de simulación de Arco Eléctrico en “</a:t>
            </a:r>
            <a:r>
              <a:rPr lang="es-MX" sz="2800" dirty="0" err="1" smtClean="0"/>
              <a:t>MatLab-Simulink</a:t>
            </a:r>
            <a:r>
              <a:rPr lang="es-MX" sz="2800" dirty="0" smtClean="0"/>
              <a:t>”</a:t>
            </a:r>
          </a:p>
          <a:p>
            <a:pPr lvl="1"/>
            <a:r>
              <a:rPr lang="es-MX" sz="2400" dirty="0" smtClean="0"/>
              <a:t>Potencias de Distorsión vs Dispersión</a:t>
            </a:r>
          </a:p>
          <a:p>
            <a:pPr lvl="2"/>
            <a:r>
              <a:rPr lang="es-MX" sz="1800" dirty="0" smtClean="0"/>
              <a:t>Dispersión es menor que Distorsión.</a:t>
            </a:r>
          </a:p>
          <a:p>
            <a:pPr lvl="1"/>
            <a:r>
              <a:rPr lang="es-MX" sz="2400" dirty="0" smtClean="0"/>
              <a:t>Comparación de Potencias Reactivas (QF, QC)</a:t>
            </a:r>
          </a:p>
          <a:p>
            <a:pPr lvl="2"/>
            <a:r>
              <a:rPr lang="es-MX" sz="1800" dirty="0" smtClean="0"/>
              <a:t>QC esta asociada a la </a:t>
            </a:r>
            <a:r>
              <a:rPr lang="es-MX" sz="1800" dirty="0" err="1" smtClean="0"/>
              <a:t>susceptancia</a:t>
            </a:r>
            <a:r>
              <a:rPr lang="es-MX" sz="1800" dirty="0" smtClean="0"/>
              <a:t> para todo orden armónico.</a:t>
            </a:r>
          </a:p>
          <a:p>
            <a:pPr lvl="1"/>
            <a:r>
              <a:rPr lang="es-MX" sz="2400" dirty="0" smtClean="0"/>
              <a:t>Comparación de Factores de Potencia de desplazamiento y totales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Análisis CPC de Mediciones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/>
          <a:lstStyle/>
          <a:p>
            <a:r>
              <a:rPr lang="es-MX" sz="2800" dirty="0" smtClean="0"/>
              <a:t>Datos Medidos HAE-TAMSA</a:t>
            </a:r>
          </a:p>
          <a:p>
            <a:pPr lvl="1"/>
            <a:r>
              <a:rPr lang="es-MX" sz="2400" dirty="0" smtClean="0"/>
              <a:t>Análisis de los componentes de la corriente física</a:t>
            </a:r>
          </a:p>
          <a:p>
            <a:pPr lvl="2"/>
            <a:r>
              <a:rPr lang="es-MX" sz="1800" dirty="0" smtClean="0"/>
              <a:t>Corrientes activa, reactiva y dispersión</a:t>
            </a:r>
          </a:p>
          <a:p>
            <a:pPr lvl="2">
              <a:buNone/>
            </a:pPr>
            <a:endParaRPr lang="es-MX" sz="1000" dirty="0" smtClean="0"/>
          </a:p>
          <a:p>
            <a:pPr lvl="1"/>
            <a:r>
              <a:rPr lang="es-MX" sz="2400" dirty="0" smtClean="0"/>
              <a:t>Comparación de potencias reactivas (QF, QC)</a:t>
            </a:r>
          </a:p>
          <a:p>
            <a:pPr lvl="1">
              <a:buNone/>
            </a:pPr>
            <a:endParaRPr lang="es-MX" sz="1000" dirty="0" smtClean="0"/>
          </a:p>
          <a:p>
            <a:pPr lvl="1"/>
            <a:r>
              <a:rPr lang="es-MX" sz="2400" dirty="0" smtClean="0"/>
              <a:t>Comparación Indicadores de distorsión armónica</a:t>
            </a:r>
          </a:p>
          <a:p>
            <a:pPr lvl="2"/>
            <a:r>
              <a:rPr lang="es-MX" sz="1800" dirty="0" smtClean="0"/>
              <a:t>THD de corriente “física” y de dispersión”</a:t>
            </a:r>
          </a:p>
          <a:p>
            <a:pPr lvl="2"/>
            <a:r>
              <a:rPr lang="es-MX" sz="1800" dirty="0" smtClean="0"/>
              <a:t>THD de corrientes activa y reactiva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f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57175"/>
            <a:ext cx="8696325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fic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66700"/>
            <a:ext cx="8696325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fic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57175"/>
            <a:ext cx="8696325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fic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57175"/>
            <a:ext cx="8696325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400" dirty="0" smtClean="0">
                <a:ea typeface="ＭＳ Ｐゴシック" charset="-128"/>
              </a:rPr>
              <a:t>Investigación </a:t>
            </a:r>
            <a:br>
              <a:rPr lang="es-MX" sz="4400" dirty="0" smtClean="0">
                <a:ea typeface="ＭＳ Ｐゴシック" charset="-128"/>
              </a:rPr>
            </a:br>
            <a:r>
              <a:rPr lang="es-MX" sz="4400" dirty="0" smtClean="0">
                <a:ea typeface="ＭＳ Ｐゴシック" charset="-128"/>
              </a:rPr>
              <a:t>Pre-doctoral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162" y="1340768"/>
            <a:ext cx="3533278" cy="24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79712" y="4149080"/>
            <a:ext cx="61206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s-MX" sz="24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Revisión de Literatura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s-MX" sz="24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Tecnologías Comerciales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s-MX" sz="24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 Artículos Realizados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fic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57175"/>
            <a:ext cx="8696325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Pasos Siguientes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Desarrollo del sistema de medición</a:t>
            </a:r>
          </a:p>
          <a:p>
            <a:pPr lvl="1"/>
            <a:r>
              <a:rPr lang="es-MX" sz="2000" dirty="0" smtClean="0"/>
              <a:t>Procesamiento CPC de formas de onda de voltaje y corriente.</a:t>
            </a:r>
          </a:p>
          <a:p>
            <a:pPr lvl="1"/>
            <a:r>
              <a:rPr lang="es-MX" sz="2000" dirty="0" smtClean="0"/>
              <a:t>Capacidad de colección de datos de coladas completas.</a:t>
            </a:r>
          </a:p>
          <a:p>
            <a:pPr lvl="1"/>
            <a:r>
              <a:rPr lang="es-MX" sz="2000" dirty="0" smtClean="0"/>
              <a:t>Pruebas con sistema trifásico de lámparas.</a:t>
            </a:r>
          </a:p>
          <a:p>
            <a:endParaRPr lang="es-MX" sz="1000" dirty="0" smtClean="0"/>
          </a:p>
          <a:p>
            <a:r>
              <a:rPr lang="es-MX" sz="2400" dirty="0" smtClean="0"/>
              <a:t>Defensa formal del tema de tesis</a:t>
            </a:r>
          </a:p>
          <a:p>
            <a:endParaRPr lang="es-MX" sz="1000" dirty="0" smtClean="0"/>
          </a:p>
          <a:p>
            <a:r>
              <a:rPr lang="es-MX" sz="2400" dirty="0" smtClean="0"/>
              <a:t>Campaña de mediciones en plantas:</a:t>
            </a:r>
          </a:p>
          <a:p>
            <a:pPr lvl="1"/>
            <a:r>
              <a:rPr lang="es-MX" sz="2000" dirty="0" err="1" smtClean="0"/>
              <a:t>Ternium</a:t>
            </a:r>
            <a:r>
              <a:rPr lang="es-MX" sz="2000" dirty="0" smtClean="0"/>
              <a:t> Largos Norte</a:t>
            </a:r>
          </a:p>
          <a:p>
            <a:pPr lvl="1"/>
            <a:r>
              <a:rPr lang="es-MX" sz="2000" dirty="0" err="1" smtClean="0"/>
              <a:t>Tamsa</a:t>
            </a:r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tecnolog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715" y="3645025"/>
            <a:ext cx="31700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 descr="CE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921" y="3706806"/>
            <a:ext cx="1105431" cy="106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656" y="5269208"/>
            <a:ext cx="1931405" cy="6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1722" y="5301208"/>
            <a:ext cx="27966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600" y="3752750"/>
            <a:ext cx="1811006" cy="111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63688" y="1052736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es-MX" sz="3200" b="1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s-MX" sz="3200" b="1" dirty="0" smtClean="0">
                <a:solidFill>
                  <a:srgbClr val="002060"/>
                </a:solidFill>
              </a:rPr>
              <a:t>Gracias por su Atención!</a:t>
            </a:r>
          </a:p>
          <a:p>
            <a:pPr algn="just" eaLnBrk="1" hangingPunct="1"/>
            <a:r>
              <a:rPr lang="es-MX" b="1" dirty="0" smtClean="0">
                <a:solidFill>
                  <a:srgbClr val="002060"/>
                </a:solidFill>
              </a:rPr>
              <a:t>	</a:t>
            </a:r>
          </a:p>
          <a:p>
            <a:pPr algn="just" eaLnBrk="1" hangingPunct="1"/>
            <a:endParaRPr lang="es-MX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800" dirty="0" smtClean="0">
                <a:ea typeface="ＭＳ Ｐゴシック" charset="-128"/>
              </a:rPr>
              <a:t>Investigación Pre-doctoral (1er </a:t>
            </a:r>
            <a:r>
              <a:rPr lang="es-MX" sz="3800" dirty="0" err="1" smtClean="0">
                <a:ea typeface="ＭＳ Ｐゴシック" charset="-128"/>
              </a:rPr>
              <a:t>Trim</a:t>
            </a:r>
            <a:r>
              <a:rPr lang="es-MX" sz="3800" dirty="0" smtClean="0">
                <a:ea typeface="ＭＳ Ｐゴシック" charset="-128"/>
              </a:rPr>
              <a:t>)</a:t>
            </a:r>
            <a:endParaRPr lang="en-US" sz="3800" dirty="0" smtClean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400" dirty="0" smtClean="0">
                <a:ea typeface="ＭＳ Ｐゴシック" charset="-128"/>
              </a:rPr>
              <a:t>I. Preparación de artículo para participación en 40º Congreso de Investigación y Desarrollo Tecnológico del ITESM, Enero 2010)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“Postulados de modelación, control y optimización de hornos de arco eléctrico”</a:t>
            </a:r>
          </a:p>
          <a:p>
            <a:pPr eaLnBrk="1" hangingPunct="1">
              <a:buNone/>
            </a:pPr>
            <a:endParaRPr lang="es-MX" sz="2400" dirty="0" smtClean="0">
              <a:ea typeface="ＭＳ Ｐゴシック" charset="-128"/>
            </a:endParaRPr>
          </a:p>
          <a:p>
            <a:pPr eaLnBrk="1" hangingPunct="1"/>
            <a:r>
              <a:rPr lang="es-MX" sz="2400" dirty="0" smtClean="0">
                <a:ea typeface="ＭＳ Ｐゴシック" charset="-128"/>
              </a:rPr>
              <a:t>II. Análisis de la potencia de distorsión y del factor de potencia de distorsión del arco eléctrico.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Simulación en “</a:t>
            </a:r>
            <a:r>
              <a:rPr lang="es-MX" sz="2000" dirty="0" err="1" smtClean="0">
                <a:ea typeface="ＭＳ Ｐゴシック" charset="-128"/>
              </a:rPr>
              <a:t>MatLab-Simulink</a:t>
            </a:r>
            <a:r>
              <a:rPr lang="es-MX" sz="2000" dirty="0" smtClean="0">
                <a:ea typeface="ＭＳ Ｐゴシック" charset="-128"/>
              </a:rPr>
              <a:t>” del arco eléctrico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Análisis de Fourier del voltaje y corriente de arco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800" dirty="0" smtClean="0">
                <a:ea typeface="ＭＳ Ｐゴシック" charset="-128"/>
              </a:rPr>
              <a:t>Investigación Pre-doctoral (2do </a:t>
            </a:r>
            <a:r>
              <a:rPr lang="es-MX" sz="3800" dirty="0" err="1" smtClean="0">
                <a:ea typeface="ＭＳ Ｐゴシック" charset="-128"/>
              </a:rPr>
              <a:t>Trim</a:t>
            </a:r>
            <a:r>
              <a:rPr lang="es-MX" sz="3800" dirty="0" smtClean="0">
                <a:ea typeface="ＭＳ Ｐゴシック" charset="-128"/>
              </a:rPr>
              <a:t>)</a:t>
            </a:r>
            <a:endParaRPr lang="en-US" sz="3800" dirty="0" smtClean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400" dirty="0" smtClean="0">
                <a:ea typeface="ＭＳ Ｐゴシック" charset="-128"/>
              </a:rPr>
              <a:t>III. Revisión de Publicaciones Recientes</a:t>
            </a:r>
          </a:p>
          <a:p>
            <a:pPr eaLnBrk="1" hangingPunct="1">
              <a:buNone/>
            </a:pPr>
            <a:endParaRPr lang="es-MX" sz="1000" dirty="0" smtClean="0">
              <a:ea typeface="ＭＳ Ｐゴシック" charset="-128"/>
            </a:endParaRP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Modelación y Control de Arco Eléctrico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Controles Digitales y Controles Óptimos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Controles Predictivos-Adaptivos basados en modelos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Técnicas de control de Inteligencia Artificial</a:t>
            </a:r>
          </a:p>
          <a:p>
            <a:pPr lvl="2" eaLnBrk="1" hangingPunct="1">
              <a:buNone/>
            </a:pPr>
            <a:endParaRPr lang="es-MX" sz="1000" dirty="0" smtClean="0">
              <a:ea typeface="ＭＳ Ｐゴシック" charset="-128"/>
            </a:endParaRP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Optimización y Calidad de Energía Eléctrica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Perfiles de potencia con diagramas circulares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Compensación con nuevos sistemas FACTS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TSR (Reactores Conmutados por Tiristores)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Mitigación de Parpadeo (</a:t>
            </a:r>
            <a:r>
              <a:rPr lang="es-MX" sz="1800" dirty="0" err="1" smtClean="0">
                <a:ea typeface="ＭＳ Ｐゴシック" charset="-128"/>
              </a:rPr>
              <a:t>Flicker</a:t>
            </a:r>
            <a:r>
              <a:rPr lang="es-MX" sz="1800" dirty="0" smtClean="0">
                <a:ea typeface="ＭＳ Ｐゴシック" charset="-128"/>
              </a:rPr>
              <a:t>)</a:t>
            </a:r>
          </a:p>
          <a:p>
            <a:pPr lvl="1" eaLnBrk="1" hangingPunct="1"/>
            <a:endParaRPr lang="es-MX" sz="2000" dirty="0" smtClean="0">
              <a:ea typeface="ＭＳ Ｐゴシック" charset="-128"/>
            </a:endParaRPr>
          </a:p>
          <a:p>
            <a:pPr lvl="1" eaLnBrk="1" hangingPunct="1">
              <a:buNone/>
            </a:pPr>
            <a:endParaRPr lang="es-MX" sz="8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800" dirty="0" smtClean="0">
                <a:ea typeface="ＭＳ Ｐゴシック" charset="-128"/>
              </a:rPr>
              <a:t>Investigación Pre-doctoral (2do </a:t>
            </a:r>
            <a:r>
              <a:rPr lang="es-MX" sz="3800" dirty="0" err="1" smtClean="0">
                <a:ea typeface="ＭＳ Ｐゴシック" charset="-128"/>
              </a:rPr>
              <a:t>Trim</a:t>
            </a:r>
            <a:r>
              <a:rPr lang="es-MX" sz="3800" dirty="0" smtClean="0">
                <a:ea typeface="ＭＳ Ｐゴシック" charset="-128"/>
              </a:rPr>
              <a:t>)</a:t>
            </a:r>
            <a:endParaRPr lang="en-US" sz="3800" dirty="0" smtClean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400" dirty="0" smtClean="0">
                <a:ea typeface="ＭＳ Ｐゴシック" charset="-128"/>
              </a:rPr>
              <a:t>IV. Revisión de Tecnologías Comerciales</a:t>
            </a:r>
          </a:p>
          <a:p>
            <a:pPr eaLnBrk="1" hangingPunct="1"/>
            <a:endParaRPr lang="es-MX" sz="1000" dirty="0" smtClean="0">
              <a:ea typeface="ＭＳ Ｐゴシック" charset="-128"/>
            </a:endParaRP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Sistemas Eléctricos de Hornos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Configuraciones de AC y DC de alta potencia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Transformadores de alta impedancia y Reactores en serie</a:t>
            </a:r>
          </a:p>
          <a:p>
            <a:pPr lvl="1" eaLnBrk="1" hangingPunct="1"/>
            <a:endParaRPr lang="es-MX" sz="1000" dirty="0" smtClean="0">
              <a:ea typeface="ＭＳ Ｐゴシック" charset="-128"/>
            </a:endParaRP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Regulación y Optimización de Arco Eléctrico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Regulación de Arco (impedancia, resistencia, corriente)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Optimización de Potencia (</a:t>
            </a:r>
            <a:r>
              <a:rPr lang="en-US" sz="1800" dirty="0" smtClean="0">
                <a:ea typeface="ＭＳ Ｐゴシック" charset="-128"/>
              </a:rPr>
              <a:t>Power optimizer</a:t>
            </a:r>
            <a:r>
              <a:rPr lang="es-MX" sz="1800" dirty="0" smtClean="0">
                <a:ea typeface="ＭＳ Ｐゴシック" charset="-128"/>
              </a:rPr>
              <a:t>)</a:t>
            </a:r>
          </a:p>
          <a:p>
            <a:pPr lvl="1" eaLnBrk="1" hangingPunct="1"/>
            <a:endParaRPr lang="es-MX" sz="1000" dirty="0" smtClean="0">
              <a:ea typeface="ＭＳ Ｐゴシック" charset="-128"/>
            </a:endParaRP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Módulos Especializados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Control de Cobertura de Arco / </a:t>
            </a:r>
            <a:r>
              <a:rPr lang="es-MX" sz="1800" dirty="0" err="1" smtClean="0">
                <a:ea typeface="ＭＳ Ｐゴシック" charset="-128"/>
              </a:rPr>
              <a:t>Espumamiento</a:t>
            </a:r>
            <a:r>
              <a:rPr lang="es-MX" sz="1800" dirty="0" smtClean="0">
                <a:ea typeface="ＭＳ Ｐゴシック" charset="-128"/>
              </a:rPr>
              <a:t> de Escoria</a:t>
            </a:r>
          </a:p>
          <a:p>
            <a:pPr lvl="2" eaLnBrk="1" hangingPunct="1"/>
            <a:r>
              <a:rPr lang="es-MX" sz="1800" dirty="0" smtClean="0">
                <a:ea typeface="ＭＳ Ｐゴシック" charset="-128"/>
              </a:rPr>
              <a:t>Balances de Energía 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800" dirty="0" smtClean="0">
                <a:ea typeface="ＭＳ Ｐゴシック" charset="-128"/>
              </a:rPr>
              <a:t>Investigación Pre-doctoral (3er </a:t>
            </a:r>
            <a:r>
              <a:rPr lang="es-MX" sz="3800" dirty="0" err="1" smtClean="0">
                <a:ea typeface="ＭＳ Ｐゴシック" charset="-128"/>
              </a:rPr>
              <a:t>Trim</a:t>
            </a:r>
            <a:r>
              <a:rPr lang="es-MX" sz="3800" dirty="0" smtClean="0">
                <a:ea typeface="ＭＳ Ｐゴシック" charset="-128"/>
              </a:rPr>
              <a:t>)</a:t>
            </a:r>
            <a:endParaRPr lang="en-US" sz="3800" dirty="0" smtClean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400" dirty="0" smtClean="0">
                <a:ea typeface="ＭＳ Ｐゴシック" charset="-128"/>
              </a:rPr>
              <a:t>V. Preparación en colaboración con Eder Trejo del artículo de investigación para la Conferencia EUROSIM 2010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“</a:t>
            </a:r>
            <a:r>
              <a:rPr lang="en-US" sz="2000" dirty="0" smtClean="0">
                <a:ea typeface="ＭＳ Ｐゴシック" charset="-128"/>
              </a:rPr>
              <a:t>Modeling of Power and Heat Losses of Electrical Arc Furnaces</a:t>
            </a:r>
            <a:r>
              <a:rPr lang="es-MX" sz="2000" dirty="0" smtClean="0">
                <a:ea typeface="ＭＳ Ｐゴシック" charset="-128"/>
              </a:rPr>
              <a:t>”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Estatus: Artículo presentado y publicado</a:t>
            </a:r>
            <a:endParaRPr lang="es-MX" sz="2400" dirty="0" smtClean="0">
              <a:ea typeface="ＭＳ Ｐゴシック" charset="-128"/>
            </a:endParaRPr>
          </a:p>
          <a:p>
            <a:pPr eaLnBrk="1" hangingPunct="1"/>
            <a:endParaRPr lang="es-MX" sz="800" dirty="0" smtClean="0">
              <a:ea typeface="ＭＳ Ｐゴシック" charset="-128"/>
            </a:endParaRPr>
          </a:p>
          <a:p>
            <a:pPr eaLnBrk="1" hangingPunct="1"/>
            <a:r>
              <a:rPr lang="es-MX" sz="2400" dirty="0" smtClean="0">
                <a:ea typeface="ＭＳ Ｐゴシック" charset="-128"/>
              </a:rPr>
              <a:t>VI. Preparación de artículo para el VIII Congreso Internacional sobre Innovación y Desarrollo Tecnológico, Noviembre-2010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“Innovaciones para el Control y Optimización de Hornos de Arco Eléctrico”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Estatus: Artículo aceptado</a:t>
            </a:r>
            <a:endParaRPr lang="es-MX" sz="24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800" dirty="0" smtClean="0">
                <a:ea typeface="ＭＳ Ｐゴシック" charset="-128"/>
              </a:rPr>
              <a:t>Propuesta de Disertación (4to </a:t>
            </a:r>
            <a:r>
              <a:rPr lang="es-MX" sz="3800" dirty="0" err="1" smtClean="0">
                <a:ea typeface="ＭＳ Ｐゴシック" charset="-128"/>
              </a:rPr>
              <a:t>Trim</a:t>
            </a:r>
            <a:r>
              <a:rPr lang="es-MX" sz="3800" dirty="0" smtClean="0">
                <a:ea typeface="ＭＳ Ｐゴシック" charset="-128"/>
              </a:rPr>
              <a:t>)</a:t>
            </a:r>
            <a:endParaRPr lang="en-US" sz="3800" dirty="0" smtClean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400" dirty="0" smtClean="0">
                <a:ea typeface="ＭＳ Ｐゴシック" charset="-128"/>
              </a:rPr>
              <a:t>VII. Definición de Tema de Investigación</a:t>
            </a:r>
            <a:endParaRPr lang="es-MX" sz="2000" dirty="0" smtClean="0">
              <a:ea typeface="ＭＳ Ｐゴシック" charset="-128"/>
            </a:endParaRP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Investigación en teorías de potencias ante condiciones no-sinusoidales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Análisis de la aplicación de la teoría CPC para medición y control del arco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Elaboración del documento de la propuesta de disertación</a:t>
            </a:r>
          </a:p>
          <a:p>
            <a:pPr lvl="1" eaLnBrk="1" hangingPunct="1"/>
            <a:r>
              <a:rPr lang="es-MX" sz="2000" dirty="0" smtClean="0">
                <a:ea typeface="ＭＳ Ｐゴシック" charset="-128"/>
              </a:rPr>
              <a:t>Presentación ante grupos de debate del tema de investigación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400" dirty="0" smtClean="0">
                <a:ea typeface="ＭＳ Ｐゴシック" charset="-128"/>
              </a:rPr>
              <a:t>Propuesta de </a:t>
            </a:r>
            <a:br>
              <a:rPr lang="es-MX" sz="4400" dirty="0" smtClean="0">
                <a:ea typeface="ＭＳ Ｐゴシック" charset="-128"/>
              </a:rPr>
            </a:br>
            <a:r>
              <a:rPr lang="es-MX" sz="4400" dirty="0" smtClean="0">
                <a:ea typeface="ＭＳ Ｐゴシック" charset="-128"/>
              </a:rPr>
              <a:t>Investigación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79712" y="4149080"/>
            <a:ext cx="6120680" cy="19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s-MX" sz="2400" kern="0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Ingeniería Eléctrica y de Control del Arco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Definición del Problema</a:t>
            </a:r>
            <a:endParaRPr lang="es-MX" sz="2400" kern="0" dirty="0" smtClean="0"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Solución Propuesta</a:t>
            </a:r>
            <a:endParaRPr lang="es-MX" sz="2400" kern="0" dirty="0" smtClean="0"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Objetivos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26476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4717</TotalTime>
  <Words>1174</Words>
  <Application>Microsoft Office PowerPoint</Application>
  <PresentationFormat>On-screen Show (4:3)</PresentationFormat>
  <Paragraphs>171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Edge</vt:lpstr>
      <vt:lpstr>Equation</vt:lpstr>
      <vt:lpstr>Cuarto Reporte Trimestral de Actividades Ing. Fernando Martell Chávez </vt:lpstr>
      <vt:lpstr>Temario</vt:lpstr>
      <vt:lpstr>Investigación  Pre-doctoral</vt:lpstr>
      <vt:lpstr>Investigación Pre-doctoral (1er Trim)</vt:lpstr>
      <vt:lpstr>Investigación Pre-doctoral (2do Trim)</vt:lpstr>
      <vt:lpstr>Investigación Pre-doctoral (2do Trim)</vt:lpstr>
      <vt:lpstr>Investigación Pre-doctoral (3er Trim)</vt:lpstr>
      <vt:lpstr>Propuesta de Disertación (4to Trim)</vt:lpstr>
      <vt:lpstr>Propuesta de  Investigación</vt:lpstr>
      <vt:lpstr>Circuito Eléctrico del Arco</vt:lpstr>
      <vt:lpstr>Distorsión Armónica del Arco</vt:lpstr>
      <vt:lpstr>Análisis del Arco Eléctrico</vt:lpstr>
      <vt:lpstr>Regulación de Arco</vt:lpstr>
      <vt:lpstr>Regulación de Arco</vt:lpstr>
      <vt:lpstr>“Estabilidad” y “Cobertura”</vt:lpstr>
      <vt:lpstr>Definición del Problema</vt:lpstr>
      <vt:lpstr>Solución Propuesta</vt:lpstr>
      <vt:lpstr>Teoría de Potencias CPC</vt:lpstr>
      <vt:lpstr>Aplicación CPC en HAE</vt:lpstr>
      <vt:lpstr>Objectivos</vt:lpstr>
      <vt:lpstr>Motivación</vt:lpstr>
      <vt:lpstr>Hipótesis</vt:lpstr>
      <vt:lpstr>Resultados  Preliminares</vt:lpstr>
      <vt:lpstr>Análisis CPC de Simulación de Arco         </vt:lpstr>
      <vt:lpstr>Análisis CPC de Mediciones         </vt:lpstr>
      <vt:lpstr>Slide 26</vt:lpstr>
      <vt:lpstr>Slide 27</vt:lpstr>
      <vt:lpstr>Slide 28</vt:lpstr>
      <vt:lpstr>Slide 29</vt:lpstr>
      <vt:lpstr>Slide 30</vt:lpstr>
      <vt:lpstr>Pasos Siguientes         </vt:lpstr>
      <vt:lpstr>Slide 32</vt:lpstr>
    </vt:vector>
  </TitlesOfParts>
  <Company>IMT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fmartell</dc:creator>
  <cp:lastModifiedBy>FMC</cp:lastModifiedBy>
  <cp:revision>800</cp:revision>
  <dcterms:created xsi:type="dcterms:W3CDTF">2009-11-12T19:04:59Z</dcterms:created>
  <dcterms:modified xsi:type="dcterms:W3CDTF">2010-09-29T23:19:01Z</dcterms:modified>
</cp:coreProperties>
</file>